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47" autoAdjust="0"/>
  </p:normalViewPr>
  <p:slideViewPr>
    <p:cSldViewPr>
      <p:cViewPr varScale="1">
        <p:scale>
          <a:sx n="59" d="100"/>
          <a:sy n="5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B120C-B39C-4C9C-92E1-F51F2E032B58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2BD7A-C50E-4181-B00C-D3AC846D7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652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70854" y="1968500"/>
            <a:ext cx="109410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130F24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FF167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C72F1-546B-4F76-810D-1EAE19F85B22}" type="datetime1">
              <a:rPr lang="en-US" smtClean="0"/>
              <a:t>7/4/2024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130F24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FF167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1895F-07F4-4148-A4F4-8F8FA658E185}" type="datetime1">
              <a:rPr lang="en-US" smtClean="0"/>
              <a:t>7/4/2024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130F24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34E52-9CBB-44F1-82EA-9E688EDBDC31}" type="datetime1">
              <a:rPr lang="en-US" smtClean="0"/>
              <a:t>7/4/2024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813661" y="3025628"/>
            <a:ext cx="0" cy="807085"/>
          </a:xfrm>
          <a:custGeom>
            <a:avLst/>
            <a:gdLst/>
            <a:ahLst/>
            <a:cxnLst/>
            <a:rect l="l" t="t" r="r" b="b"/>
            <a:pathLst>
              <a:path h="807085">
                <a:moveTo>
                  <a:pt x="0" y="0"/>
                </a:moveTo>
                <a:lnTo>
                  <a:pt x="1" y="806743"/>
                </a:lnTo>
              </a:path>
            </a:pathLst>
          </a:custGeom>
          <a:ln w="190500">
            <a:solidFill>
              <a:srgbClr val="FF16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130F24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A07D6-14F2-4E27-99DE-F15FD64483F3}" type="datetime1">
              <a:rPr lang="en-US" smtClean="0"/>
              <a:t>7/4/2024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75DB8-F502-426D-8377-B933B22D157F}" type="datetime1">
              <a:rPr lang="en-US" smtClean="0"/>
              <a:t>7/4/2024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0199" y="547115"/>
            <a:ext cx="883539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130F24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57520" y="1686052"/>
            <a:ext cx="5836284" cy="2034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FF167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D1407-7622-4234-9855-88B3F38C475E}" type="datetime1">
              <a:rPr lang="en-US" smtClean="0"/>
              <a:t>7/4/2024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486291"/>
              <a:ext cx="678630" cy="13776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2259" y="5181960"/>
              <a:ext cx="1377694" cy="6820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0784" y="4486291"/>
              <a:ext cx="1361215" cy="137769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54552" y="3327907"/>
            <a:ext cx="679704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245" dirty="0">
                <a:solidFill>
                  <a:srgbClr val="130F24"/>
                </a:solidFill>
                <a:latin typeface="Arial Black"/>
                <a:cs typeface="Arial Black"/>
              </a:rPr>
              <a:t>Planning</a:t>
            </a:r>
            <a:r>
              <a:rPr sz="3000" spc="-21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3000" spc="-315" dirty="0">
                <a:solidFill>
                  <a:srgbClr val="130F24"/>
                </a:solidFill>
                <a:latin typeface="Arial Black"/>
                <a:cs typeface="Arial Black"/>
              </a:rPr>
              <a:t>Your</a:t>
            </a:r>
            <a:r>
              <a:rPr sz="3000" spc="-21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3000" spc="-235" dirty="0">
                <a:solidFill>
                  <a:srgbClr val="130F24"/>
                </a:solidFill>
                <a:latin typeface="Arial Black"/>
                <a:cs typeface="Arial Black"/>
              </a:rPr>
              <a:t>App</a:t>
            </a:r>
            <a:r>
              <a:rPr sz="3000" spc="-21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3000" spc="-245" dirty="0">
                <a:solidFill>
                  <a:srgbClr val="130F24"/>
                </a:solidFill>
                <a:latin typeface="Arial Black"/>
                <a:cs typeface="Arial Black"/>
              </a:rPr>
              <a:t>and</a:t>
            </a:r>
            <a:r>
              <a:rPr sz="3000" spc="-21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3000" spc="-220" dirty="0">
                <a:solidFill>
                  <a:srgbClr val="130F24"/>
                </a:solidFill>
                <a:latin typeface="Arial Black"/>
                <a:cs typeface="Arial Black"/>
              </a:rPr>
              <a:t>Setting</a:t>
            </a:r>
            <a:r>
              <a:rPr sz="3000" spc="-204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3000" spc="-170" dirty="0">
                <a:solidFill>
                  <a:srgbClr val="130F24"/>
                </a:solidFill>
                <a:latin typeface="Arial Black"/>
                <a:cs typeface="Arial Black"/>
              </a:rPr>
              <a:t>up</a:t>
            </a:r>
            <a:r>
              <a:rPr sz="3000" spc="-21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3000" spc="-95" dirty="0">
                <a:solidFill>
                  <a:srgbClr val="130F24"/>
                </a:solidFill>
                <a:latin typeface="Arial Black"/>
                <a:cs typeface="Arial Black"/>
              </a:rPr>
              <a:t>the </a:t>
            </a:r>
            <a:r>
              <a:rPr sz="3000" spc="-100" dirty="0">
                <a:solidFill>
                  <a:srgbClr val="130F24"/>
                </a:solidFill>
                <a:latin typeface="Arial Black"/>
                <a:cs typeface="Arial Black"/>
              </a:rPr>
              <a:t>Project</a:t>
            </a:r>
            <a:endParaRPr sz="3000" dirty="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73605" y="55371"/>
            <a:ext cx="6469380" cy="29578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75"/>
              </a:spcBef>
            </a:pPr>
            <a:r>
              <a:rPr sz="6400" spc="-400" dirty="0"/>
              <a:t>Building</a:t>
            </a:r>
            <a:r>
              <a:rPr sz="6400" spc="-434" dirty="0"/>
              <a:t> </a:t>
            </a:r>
            <a:r>
              <a:rPr sz="6400" spc="-730" dirty="0"/>
              <a:t>a</a:t>
            </a:r>
            <a:r>
              <a:rPr sz="6400" spc="-425" dirty="0"/>
              <a:t> </a:t>
            </a:r>
            <a:r>
              <a:rPr sz="6400" spc="-370" dirty="0"/>
              <a:t>Web </a:t>
            </a:r>
            <a:r>
              <a:rPr sz="6400" spc="-420" dirty="0"/>
              <a:t>Application</a:t>
            </a:r>
            <a:r>
              <a:rPr sz="6400" spc="-405" dirty="0"/>
              <a:t> </a:t>
            </a:r>
            <a:r>
              <a:rPr sz="6400" spc="-465" dirty="0"/>
              <a:t>with </a:t>
            </a:r>
            <a:r>
              <a:rPr sz="6400" spc="-525" dirty="0"/>
              <a:t>JavaScript:</a:t>
            </a:r>
            <a:endParaRPr sz="640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EE5DED-EA84-9841-26B6-28540A08D65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Basic</a:t>
            </a:r>
            <a:r>
              <a:rPr spc="-190" dirty="0"/>
              <a:t> </a:t>
            </a:r>
            <a:r>
              <a:rPr spc="-260" dirty="0"/>
              <a:t>JavaScript</a:t>
            </a:r>
            <a:r>
              <a:rPr spc="-195" dirty="0"/>
              <a:t> </a:t>
            </a:r>
            <a:r>
              <a:rPr spc="-180" dirty="0"/>
              <a:t>Web</a:t>
            </a:r>
            <a:r>
              <a:rPr spc="-195" dirty="0"/>
              <a:t> </a:t>
            </a:r>
            <a:r>
              <a:rPr spc="-204" dirty="0"/>
              <a:t>App</a:t>
            </a:r>
            <a:r>
              <a:rPr spc="-195" dirty="0"/>
              <a:t> </a:t>
            </a:r>
            <a:r>
              <a:rPr spc="-175" dirty="0"/>
              <a:t>Architecture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4423" y="1780938"/>
            <a:ext cx="8220709" cy="4308475"/>
            <a:chOff x="734423" y="1780938"/>
            <a:chExt cx="8220709" cy="43084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423" y="2415744"/>
              <a:ext cx="1013254" cy="10132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1052" y="1780938"/>
              <a:ext cx="2637094" cy="26370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9997" y="4619524"/>
              <a:ext cx="1469767" cy="14697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8899" y="3724525"/>
              <a:ext cx="1478004" cy="14780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0593" y="1780938"/>
              <a:ext cx="2380735" cy="238073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1052" y="3617247"/>
              <a:ext cx="1601572" cy="16015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6077" y="3596345"/>
              <a:ext cx="1469767" cy="146976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873768" y="3073145"/>
              <a:ext cx="6080760" cy="2381250"/>
            </a:xfrm>
            <a:custGeom>
              <a:avLst/>
              <a:gdLst/>
              <a:ahLst/>
              <a:cxnLst/>
              <a:rect l="l" t="t" r="r" b="b"/>
              <a:pathLst>
                <a:path w="6080759" h="2381250">
                  <a:moveTo>
                    <a:pt x="2360003" y="651383"/>
                  </a:moveTo>
                  <a:lnTo>
                    <a:pt x="2170938" y="683006"/>
                  </a:lnTo>
                  <a:lnTo>
                    <a:pt x="2204580" y="729208"/>
                  </a:lnTo>
                  <a:lnTo>
                    <a:pt x="0" y="2334552"/>
                  </a:lnTo>
                  <a:lnTo>
                    <a:pt x="33642" y="2380754"/>
                  </a:lnTo>
                  <a:lnTo>
                    <a:pt x="2238222" y="775411"/>
                  </a:lnTo>
                  <a:lnTo>
                    <a:pt x="2271865" y="821613"/>
                  </a:lnTo>
                  <a:lnTo>
                    <a:pt x="2328405" y="712393"/>
                  </a:lnTo>
                  <a:lnTo>
                    <a:pt x="2360003" y="651383"/>
                  </a:lnTo>
                  <a:close/>
                </a:path>
                <a:path w="6080759" h="2381250">
                  <a:moveTo>
                    <a:pt x="6080760" y="85725"/>
                  </a:moveTo>
                  <a:lnTo>
                    <a:pt x="6023597" y="57150"/>
                  </a:lnTo>
                  <a:lnTo>
                    <a:pt x="5909310" y="0"/>
                  </a:lnTo>
                  <a:lnTo>
                    <a:pt x="5909310" y="57150"/>
                  </a:lnTo>
                  <a:lnTo>
                    <a:pt x="4243717" y="57150"/>
                  </a:lnTo>
                  <a:lnTo>
                    <a:pt x="4243717" y="114300"/>
                  </a:lnTo>
                  <a:lnTo>
                    <a:pt x="5909310" y="114300"/>
                  </a:lnTo>
                  <a:lnTo>
                    <a:pt x="5909310" y="171450"/>
                  </a:lnTo>
                  <a:lnTo>
                    <a:pt x="6023610" y="114300"/>
                  </a:lnTo>
                  <a:lnTo>
                    <a:pt x="6080760" y="85725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96729" y="3322015"/>
              <a:ext cx="5558155" cy="183515"/>
            </a:xfrm>
            <a:custGeom>
              <a:avLst/>
              <a:gdLst/>
              <a:ahLst/>
              <a:cxnLst/>
              <a:rect l="l" t="t" r="r" b="b"/>
              <a:pathLst>
                <a:path w="5558155" h="183514">
                  <a:moveTo>
                    <a:pt x="1837194" y="66662"/>
                  </a:moveTo>
                  <a:lnTo>
                    <a:pt x="171602" y="57150"/>
                  </a:lnTo>
                  <a:lnTo>
                    <a:pt x="171615" y="56997"/>
                  </a:lnTo>
                  <a:lnTo>
                    <a:pt x="171932" y="0"/>
                  </a:lnTo>
                  <a:lnTo>
                    <a:pt x="0" y="84747"/>
                  </a:lnTo>
                  <a:lnTo>
                    <a:pt x="170954" y="171450"/>
                  </a:lnTo>
                  <a:lnTo>
                    <a:pt x="171284" y="114300"/>
                  </a:lnTo>
                  <a:lnTo>
                    <a:pt x="1836877" y="123812"/>
                  </a:lnTo>
                  <a:lnTo>
                    <a:pt x="1837194" y="66662"/>
                  </a:lnTo>
                  <a:close/>
                </a:path>
                <a:path w="5558155" h="183514">
                  <a:moveTo>
                    <a:pt x="5557952" y="78409"/>
                  </a:moveTo>
                  <a:lnTo>
                    <a:pt x="3892372" y="68910"/>
                  </a:lnTo>
                  <a:lnTo>
                    <a:pt x="3892372" y="68745"/>
                  </a:lnTo>
                  <a:lnTo>
                    <a:pt x="3892689" y="11760"/>
                  </a:lnTo>
                  <a:lnTo>
                    <a:pt x="3720757" y="96494"/>
                  </a:lnTo>
                  <a:lnTo>
                    <a:pt x="3891711" y="183197"/>
                  </a:lnTo>
                  <a:lnTo>
                    <a:pt x="3892042" y="126047"/>
                  </a:lnTo>
                  <a:lnTo>
                    <a:pt x="5557634" y="135559"/>
                  </a:lnTo>
                  <a:lnTo>
                    <a:pt x="5557952" y="78409"/>
                  </a:lnTo>
                  <a:close/>
                </a:path>
              </a:pathLst>
            </a:custGeom>
            <a:solidFill>
              <a:srgbClr val="02E0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763342" y="1727200"/>
            <a:ext cx="154241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User</a:t>
            </a:r>
            <a:r>
              <a:rPr sz="1900" spc="-6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Interface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0793" y="5308600"/>
            <a:ext cx="227457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Back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end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3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web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 app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63400" y="1739391"/>
            <a:ext cx="164020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API</a:t>
            </a:r>
            <a:r>
              <a:rPr sz="1900" spc="-3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web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 app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93926" y="1846071"/>
            <a:ext cx="18776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MySQL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Database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42669" y="4722004"/>
            <a:ext cx="3155315" cy="609600"/>
          </a:xfrm>
          <a:custGeom>
            <a:avLst/>
            <a:gdLst/>
            <a:ahLst/>
            <a:cxnLst/>
            <a:rect l="l" t="t" r="r" b="b"/>
            <a:pathLst>
              <a:path w="3155315" h="609600">
                <a:moveTo>
                  <a:pt x="3155093" y="0"/>
                </a:moveTo>
                <a:lnTo>
                  <a:pt x="3153751" y="69887"/>
                </a:lnTo>
                <a:lnTo>
                  <a:pt x="3149929" y="134043"/>
                </a:lnTo>
                <a:lnTo>
                  <a:pt x="3143933" y="190636"/>
                </a:lnTo>
                <a:lnTo>
                  <a:pt x="3136066" y="237838"/>
                </a:lnTo>
                <a:lnTo>
                  <a:pt x="3115942" y="296750"/>
                </a:lnTo>
                <a:lnTo>
                  <a:pt x="3104295" y="304800"/>
                </a:lnTo>
                <a:lnTo>
                  <a:pt x="1628344" y="304800"/>
                </a:lnTo>
                <a:lnTo>
                  <a:pt x="1616696" y="312849"/>
                </a:lnTo>
                <a:lnTo>
                  <a:pt x="1596572" y="371761"/>
                </a:lnTo>
                <a:lnTo>
                  <a:pt x="1588705" y="418963"/>
                </a:lnTo>
                <a:lnTo>
                  <a:pt x="1582709" y="475556"/>
                </a:lnTo>
                <a:lnTo>
                  <a:pt x="1578887" y="539712"/>
                </a:lnTo>
                <a:lnTo>
                  <a:pt x="1577546" y="609600"/>
                </a:lnTo>
                <a:lnTo>
                  <a:pt x="1576204" y="539712"/>
                </a:lnTo>
                <a:lnTo>
                  <a:pt x="1572383" y="475556"/>
                </a:lnTo>
                <a:lnTo>
                  <a:pt x="1566386" y="418963"/>
                </a:lnTo>
                <a:lnTo>
                  <a:pt x="1558520" y="371761"/>
                </a:lnTo>
                <a:lnTo>
                  <a:pt x="1538396" y="312849"/>
                </a:lnTo>
                <a:lnTo>
                  <a:pt x="1526749" y="304800"/>
                </a:lnTo>
                <a:lnTo>
                  <a:pt x="50797" y="304800"/>
                </a:lnTo>
                <a:lnTo>
                  <a:pt x="39150" y="296750"/>
                </a:lnTo>
                <a:lnTo>
                  <a:pt x="19026" y="237838"/>
                </a:lnTo>
                <a:lnTo>
                  <a:pt x="11159" y="190636"/>
                </a:lnTo>
                <a:lnTo>
                  <a:pt x="5163" y="134043"/>
                </a:lnTo>
                <a:lnTo>
                  <a:pt x="1341" y="69887"/>
                </a:lnTo>
                <a:lnTo>
                  <a:pt x="0" y="0"/>
                </a:lnTo>
              </a:path>
            </a:pathLst>
          </a:custGeom>
          <a:ln w="6350">
            <a:solidFill>
              <a:srgbClr val="FF16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06098" y="6207759"/>
            <a:ext cx="23266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Front</a:t>
            </a:r>
            <a:r>
              <a:rPr sz="1900" spc="-1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end</a:t>
            </a:r>
            <a:r>
              <a:rPr sz="1900" spc="-1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web</a:t>
            </a:r>
            <a:r>
              <a:rPr sz="1900" spc="-1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app</a:t>
            </a:r>
            <a:endParaRPr sz="19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32266" y="2228890"/>
            <a:ext cx="9444355" cy="4022090"/>
            <a:chOff x="1432266" y="2228890"/>
            <a:chExt cx="9444355" cy="4022090"/>
          </a:xfrm>
        </p:grpSpPr>
        <p:sp>
          <p:nvSpPr>
            <p:cNvPr id="20" name="object 20"/>
            <p:cNvSpPr/>
            <p:nvPr/>
          </p:nvSpPr>
          <p:spPr>
            <a:xfrm>
              <a:off x="1435441" y="5637747"/>
              <a:ext cx="2110740" cy="609600"/>
            </a:xfrm>
            <a:custGeom>
              <a:avLst/>
              <a:gdLst/>
              <a:ahLst/>
              <a:cxnLst/>
              <a:rect l="l" t="t" r="r" b="b"/>
              <a:pathLst>
                <a:path w="2110740" h="609600">
                  <a:moveTo>
                    <a:pt x="2110261" y="0"/>
                  </a:moveTo>
                  <a:lnTo>
                    <a:pt x="2108919" y="69887"/>
                  </a:lnTo>
                  <a:lnTo>
                    <a:pt x="2105097" y="134043"/>
                  </a:lnTo>
                  <a:lnTo>
                    <a:pt x="2099101" y="190636"/>
                  </a:lnTo>
                  <a:lnTo>
                    <a:pt x="2091234" y="237838"/>
                  </a:lnTo>
                  <a:lnTo>
                    <a:pt x="2071111" y="296750"/>
                  </a:lnTo>
                  <a:lnTo>
                    <a:pt x="2059464" y="304800"/>
                  </a:lnTo>
                  <a:lnTo>
                    <a:pt x="1105928" y="304800"/>
                  </a:lnTo>
                  <a:lnTo>
                    <a:pt x="1094280" y="312849"/>
                  </a:lnTo>
                  <a:lnTo>
                    <a:pt x="1074156" y="371761"/>
                  </a:lnTo>
                  <a:lnTo>
                    <a:pt x="1066290" y="418963"/>
                  </a:lnTo>
                  <a:lnTo>
                    <a:pt x="1060293" y="475556"/>
                  </a:lnTo>
                  <a:lnTo>
                    <a:pt x="1056472" y="539712"/>
                  </a:lnTo>
                  <a:lnTo>
                    <a:pt x="1055131" y="609600"/>
                  </a:lnTo>
                  <a:lnTo>
                    <a:pt x="1053789" y="539712"/>
                  </a:lnTo>
                  <a:lnTo>
                    <a:pt x="1049967" y="475556"/>
                  </a:lnTo>
                  <a:lnTo>
                    <a:pt x="1043971" y="418963"/>
                  </a:lnTo>
                  <a:lnTo>
                    <a:pt x="1036104" y="371761"/>
                  </a:lnTo>
                  <a:lnTo>
                    <a:pt x="1015980" y="312849"/>
                  </a:lnTo>
                  <a:lnTo>
                    <a:pt x="1004333" y="304800"/>
                  </a:lnTo>
                  <a:lnTo>
                    <a:pt x="50797" y="304800"/>
                  </a:lnTo>
                  <a:lnTo>
                    <a:pt x="39149" y="296750"/>
                  </a:lnTo>
                  <a:lnTo>
                    <a:pt x="19026" y="237838"/>
                  </a:lnTo>
                  <a:lnTo>
                    <a:pt x="11159" y="190636"/>
                  </a:lnTo>
                  <a:lnTo>
                    <a:pt x="5163" y="134043"/>
                  </a:lnTo>
                  <a:lnTo>
                    <a:pt x="1341" y="69887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41226" y="2228890"/>
              <a:ext cx="1935351" cy="1987182"/>
            </a:xfrm>
            <a:prstGeom prst="rect">
              <a:avLst/>
            </a:prstGeom>
          </p:spPr>
        </p:pic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541A7F2-C52C-6A06-4C50-C32F1E38225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10</a:t>
            </a:fld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161" cy="6858000"/>
            <a:chOff x="0" y="0"/>
            <a:chExt cx="12192161" cy="6858000"/>
          </a:xfrm>
        </p:grpSpPr>
        <p:sp>
          <p:nvSpPr>
            <p:cNvPr id="3" name="object 3"/>
            <p:cNvSpPr/>
            <p:nvPr/>
          </p:nvSpPr>
          <p:spPr>
            <a:xfrm>
              <a:off x="4408966" y="0"/>
              <a:ext cx="7783195" cy="6858000"/>
            </a:xfrm>
            <a:custGeom>
              <a:avLst/>
              <a:gdLst/>
              <a:ahLst/>
              <a:cxnLst/>
              <a:rect l="l" t="t" r="r" b="b"/>
              <a:pathLst>
                <a:path w="7783195" h="6858000">
                  <a:moveTo>
                    <a:pt x="0" y="6857999"/>
                  </a:moveTo>
                  <a:lnTo>
                    <a:pt x="7783033" y="6857999"/>
                  </a:lnTo>
                  <a:lnTo>
                    <a:pt x="7783033" y="0"/>
                  </a:lnTo>
                  <a:lnTo>
                    <a:pt x="0" y="0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352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409440" cy="6858000"/>
            </a:xfrm>
            <a:custGeom>
              <a:avLst/>
              <a:gdLst/>
              <a:ahLst/>
              <a:cxnLst/>
              <a:rect l="l" t="t" r="r" b="b"/>
              <a:pathLst>
                <a:path w="4409440" h="6858000">
                  <a:moveTo>
                    <a:pt x="4408966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408966" y="6857999"/>
                  </a:lnTo>
                  <a:lnTo>
                    <a:pt x="4408966" y="0"/>
                  </a:lnTo>
                  <a:close/>
                </a:path>
              </a:pathLst>
            </a:custGeom>
            <a:solidFill>
              <a:srgbClr val="130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05257" y="2560320"/>
            <a:ext cx="3143250" cy="167449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indent="520700" algn="r">
              <a:lnSpc>
                <a:spcPct val="90700"/>
              </a:lnSpc>
              <a:spcBef>
                <a:spcPts val="420"/>
              </a:spcBef>
            </a:pPr>
            <a:r>
              <a:rPr sz="2900" spc="-204" dirty="0">
                <a:solidFill>
                  <a:srgbClr val="FFFFFF"/>
                </a:solidFill>
                <a:latin typeface="Arial Black"/>
                <a:cs typeface="Arial Black"/>
              </a:rPr>
              <a:t>Feature</a:t>
            </a:r>
            <a:r>
              <a:rPr sz="2900" spc="-1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900" spc="-225" dirty="0">
                <a:solidFill>
                  <a:srgbClr val="FFFFFF"/>
                </a:solidFill>
                <a:latin typeface="Arial Black"/>
                <a:cs typeface="Arial Black"/>
              </a:rPr>
              <a:t>Based </a:t>
            </a:r>
            <a:r>
              <a:rPr sz="2900" spc="-50" dirty="0">
                <a:solidFill>
                  <a:srgbClr val="FFFFFF"/>
                </a:solidFill>
                <a:latin typeface="Arial Black"/>
                <a:cs typeface="Arial Black"/>
              </a:rPr>
              <a:t>File/Directory </a:t>
            </a:r>
            <a:r>
              <a:rPr sz="2900" spc="-170" dirty="0">
                <a:solidFill>
                  <a:srgbClr val="FFFFFF"/>
                </a:solidFill>
                <a:latin typeface="Arial Black"/>
                <a:cs typeface="Arial Black"/>
              </a:rPr>
              <a:t>Structure</a:t>
            </a:r>
            <a:r>
              <a:rPr sz="29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900" spc="-110" dirty="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sz="2900" spc="-1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900" spc="-105" dirty="0">
                <a:solidFill>
                  <a:srgbClr val="FFFFFF"/>
                </a:solidFill>
                <a:latin typeface="Arial Black"/>
                <a:cs typeface="Arial Black"/>
              </a:rPr>
              <a:t>Our</a:t>
            </a:r>
            <a:endParaRPr sz="2900">
              <a:latin typeface="Arial Black"/>
              <a:cs typeface="Arial Black"/>
            </a:endParaRPr>
          </a:p>
          <a:p>
            <a:pPr marL="1493520">
              <a:lnSpc>
                <a:spcPts val="3190"/>
              </a:lnSpc>
            </a:pPr>
            <a:r>
              <a:rPr sz="2900" spc="-145" dirty="0">
                <a:solidFill>
                  <a:srgbClr val="FFFFFF"/>
                </a:solidFill>
                <a:latin typeface="Arial Black"/>
                <a:cs typeface="Arial Black"/>
              </a:rPr>
              <a:t>Web </a:t>
            </a:r>
            <a:r>
              <a:rPr sz="2900" spc="-120" dirty="0">
                <a:solidFill>
                  <a:srgbClr val="FFFFFF"/>
                </a:solidFill>
                <a:latin typeface="Arial Black"/>
                <a:cs typeface="Arial Black"/>
              </a:rPr>
              <a:t>App</a:t>
            </a:r>
            <a:endParaRPr sz="29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42588" y="1509256"/>
            <a:ext cx="4477385" cy="4524375"/>
          </a:xfrm>
          <a:prstGeom prst="rect">
            <a:avLst/>
          </a:prstGeom>
          <a:solidFill>
            <a:srgbClr val="130F24"/>
          </a:solidFill>
        </p:spPr>
        <p:txBody>
          <a:bodyPr vert="horz" wrap="square" lIns="0" tIns="20955" rIns="0" bIns="0" rtlCol="0">
            <a:spAutoFit/>
          </a:bodyPr>
          <a:lstStyle/>
          <a:p>
            <a:pPr marL="251460" indent="-160655">
              <a:lnSpc>
                <a:spcPct val="100000"/>
              </a:lnSpc>
              <a:spcBef>
                <a:spcPts val="165"/>
              </a:spcBef>
              <a:buChar char="-"/>
              <a:tabLst>
                <a:tab pos="251460" algn="l"/>
              </a:tabLst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app/</a:t>
            </a:r>
            <a:endParaRPr sz="2400">
              <a:latin typeface="Calibri"/>
              <a:cs typeface="Calibri"/>
            </a:endParaRPr>
          </a:p>
          <a:p>
            <a:pPr marL="227329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config/</a:t>
            </a:r>
            <a:endParaRPr sz="2400">
              <a:latin typeface="Calibri"/>
              <a:cs typeface="Calibri"/>
            </a:endParaRPr>
          </a:p>
          <a:p>
            <a:pPr marL="251460" indent="-160655">
              <a:lnSpc>
                <a:spcPct val="100000"/>
              </a:lnSpc>
              <a:buChar char="-"/>
              <a:tabLst>
                <a:tab pos="25146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features/</a:t>
            </a:r>
            <a:endParaRPr sz="2400">
              <a:latin typeface="Calibri"/>
              <a:cs typeface="Calibri"/>
            </a:endParaRPr>
          </a:p>
          <a:p>
            <a:pPr marL="524510" lvl="1" indent="-160655">
              <a:lnSpc>
                <a:spcPct val="100000"/>
              </a:lnSpc>
              <a:spcBef>
                <a:spcPts val="25"/>
              </a:spcBef>
              <a:buChar char="-"/>
              <a:tabLst>
                <a:tab pos="52451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feature1/</a:t>
            </a:r>
            <a:endParaRPr sz="2400">
              <a:latin typeface="Calibri"/>
              <a:cs typeface="Calibri"/>
            </a:endParaRPr>
          </a:p>
          <a:p>
            <a:pPr marL="661035" lvl="2" indent="-160655">
              <a:lnSpc>
                <a:spcPts val="2845"/>
              </a:lnSpc>
              <a:spcBef>
                <a:spcPts val="25"/>
              </a:spcBef>
              <a:buChar char="-"/>
              <a:tabLst>
                <a:tab pos="661035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feature1.html</a:t>
            </a:r>
            <a:endParaRPr sz="2400">
              <a:latin typeface="Calibri"/>
              <a:cs typeface="Calibri"/>
            </a:endParaRPr>
          </a:p>
          <a:p>
            <a:pPr marL="661035" lvl="2" indent="-160655">
              <a:lnSpc>
                <a:spcPts val="2845"/>
              </a:lnSpc>
              <a:buChar char="-"/>
              <a:tabLst>
                <a:tab pos="661035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feature1.js</a:t>
            </a:r>
            <a:endParaRPr sz="2400">
              <a:latin typeface="Calibri"/>
              <a:cs typeface="Calibri"/>
            </a:endParaRPr>
          </a:p>
          <a:p>
            <a:pPr marL="524510" lvl="1" indent="-160655">
              <a:lnSpc>
                <a:spcPct val="100000"/>
              </a:lnSpc>
              <a:spcBef>
                <a:spcPts val="25"/>
              </a:spcBef>
              <a:buChar char="-"/>
              <a:tabLst>
                <a:tab pos="52451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feature2/</a:t>
            </a:r>
            <a:endParaRPr sz="2400">
              <a:latin typeface="Calibri"/>
              <a:cs typeface="Calibri"/>
            </a:endParaRPr>
          </a:p>
          <a:p>
            <a:pPr marL="661035" lvl="2" indent="-160655">
              <a:lnSpc>
                <a:spcPct val="100000"/>
              </a:lnSpc>
              <a:buChar char="-"/>
              <a:tabLst>
                <a:tab pos="661035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feature2.html</a:t>
            </a:r>
            <a:endParaRPr sz="2400">
              <a:latin typeface="Calibri"/>
              <a:cs typeface="Calibri"/>
            </a:endParaRPr>
          </a:p>
          <a:p>
            <a:pPr marL="661035" lvl="2" indent="-160655">
              <a:lnSpc>
                <a:spcPct val="100000"/>
              </a:lnSpc>
              <a:spcBef>
                <a:spcPts val="25"/>
              </a:spcBef>
              <a:buChar char="-"/>
              <a:tabLst>
                <a:tab pos="661035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feature2.js</a:t>
            </a:r>
            <a:endParaRPr sz="2400">
              <a:latin typeface="Calibri"/>
              <a:cs typeface="Calibri"/>
            </a:endParaRPr>
          </a:p>
          <a:p>
            <a:pPr marL="251460" indent="-160655">
              <a:lnSpc>
                <a:spcPts val="2845"/>
              </a:lnSpc>
              <a:spcBef>
                <a:spcPts val="20"/>
              </a:spcBef>
              <a:buChar char="-"/>
              <a:tabLst>
                <a:tab pos="25146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views/</a:t>
            </a:r>
            <a:endParaRPr sz="2400">
              <a:latin typeface="Calibri"/>
              <a:cs typeface="Calibri"/>
            </a:endParaRPr>
          </a:p>
          <a:p>
            <a:pPr marL="524510" lvl="1" indent="-160655">
              <a:lnSpc>
                <a:spcPts val="2845"/>
              </a:lnSpc>
              <a:buChar char="-"/>
              <a:tabLst>
                <a:tab pos="52451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index.html</a:t>
            </a:r>
            <a:endParaRPr sz="24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2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-index.js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314864" y="3170900"/>
            <a:ext cx="1294130" cy="770890"/>
            <a:chOff x="4314864" y="3170900"/>
            <a:chExt cx="1294130" cy="770890"/>
          </a:xfrm>
        </p:grpSpPr>
        <p:sp>
          <p:nvSpPr>
            <p:cNvPr id="9" name="object 9"/>
            <p:cNvSpPr/>
            <p:nvPr/>
          </p:nvSpPr>
          <p:spPr>
            <a:xfrm>
              <a:off x="4321214" y="3177250"/>
              <a:ext cx="1281430" cy="758190"/>
            </a:xfrm>
            <a:custGeom>
              <a:avLst/>
              <a:gdLst/>
              <a:ahLst/>
              <a:cxnLst/>
              <a:rect l="l" t="t" r="r" b="b"/>
              <a:pathLst>
                <a:path w="1281429" h="758189">
                  <a:moveTo>
                    <a:pt x="901913" y="0"/>
                  </a:moveTo>
                  <a:lnTo>
                    <a:pt x="901913" y="189510"/>
                  </a:lnTo>
                  <a:lnTo>
                    <a:pt x="0" y="189510"/>
                  </a:lnTo>
                  <a:lnTo>
                    <a:pt x="0" y="568530"/>
                  </a:lnTo>
                  <a:lnTo>
                    <a:pt x="901913" y="568530"/>
                  </a:lnTo>
                  <a:lnTo>
                    <a:pt x="901913" y="758038"/>
                  </a:lnTo>
                  <a:lnTo>
                    <a:pt x="1280932" y="379020"/>
                  </a:lnTo>
                  <a:lnTo>
                    <a:pt x="901913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21214" y="3177250"/>
              <a:ext cx="1281430" cy="758190"/>
            </a:xfrm>
            <a:custGeom>
              <a:avLst/>
              <a:gdLst/>
              <a:ahLst/>
              <a:cxnLst/>
              <a:rect l="l" t="t" r="r" b="b"/>
              <a:pathLst>
                <a:path w="1281429" h="758189">
                  <a:moveTo>
                    <a:pt x="0" y="189510"/>
                  </a:moveTo>
                  <a:lnTo>
                    <a:pt x="901912" y="189510"/>
                  </a:lnTo>
                  <a:lnTo>
                    <a:pt x="901912" y="0"/>
                  </a:lnTo>
                  <a:lnTo>
                    <a:pt x="1280932" y="379019"/>
                  </a:lnTo>
                  <a:lnTo>
                    <a:pt x="901912" y="758039"/>
                  </a:lnTo>
                  <a:lnTo>
                    <a:pt x="901912" y="568530"/>
                  </a:lnTo>
                  <a:lnTo>
                    <a:pt x="0" y="568530"/>
                  </a:lnTo>
                  <a:lnTo>
                    <a:pt x="0" y="189510"/>
                  </a:lnTo>
                  <a:close/>
                </a:path>
              </a:pathLst>
            </a:custGeom>
            <a:ln w="12700">
              <a:solidFill>
                <a:srgbClr val="BC0D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07620D8-0BF1-2FC5-AF64-AC6144933B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11</a:t>
            </a:fld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" y="-2"/>
            <a:ext cx="12192003" cy="6858257"/>
            <a:chOff x="-3" y="-2"/>
            <a:chExt cx="12192003" cy="6858257"/>
          </a:xfrm>
        </p:grpSpPr>
        <p:sp>
          <p:nvSpPr>
            <p:cNvPr id="3" name="object 3"/>
            <p:cNvSpPr/>
            <p:nvPr/>
          </p:nvSpPr>
          <p:spPr>
            <a:xfrm>
              <a:off x="0" y="4230625"/>
              <a:ext cx="12192000" cy="2627630"/>
            </a:xfrm>
            <a:custGeom>
              <a:avLst/>
              <a:gdLst/>
              <a:ahLst/>
              <a:cxnLst/>
              <a:rect l="l" t="t" r="r" b="b"/>
              <a:pathLst>
                <a:path w="12192000" h="2627629">
                  <a:moveTo>
                    <a:pt x="0" y="2627374"/>
                  </a:moveTo>
                  <a:lnTo>
                    <a:pt x="12192000" y="2627374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627374"/>
                  </a:lnTo>
                  <a:close/>
                </a:path>
              </a:pathLst>
            </a:custGeom>
            <a:solidFill>
              <a:srgbClr val="352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3" y="-2"/>
              <a:ext cx="12192000" cy="4231005"/>
            </a:xfrm>
            <a:custGeom>
              <a:avLst/>
              <a:gdLst/>
              <a:ahLst/>
              <a:cxnLst/>
              <a:rect l="l" t="t" r="r" b="b"/>
              <a:pathLst>
                <a:path w="12192000" h="4231005">
                  <a:moveTo>
                    <a:pt x="12192003" y="0"/>
                  </a:moveTo>
                  <a:lnTo>
                    <a:pt x="0" y="0"/>
                  </a:lnTo>
                  <a:lnTo>
                    <a:pt x="0" y="4230627"/>
                  </a:lnTo>
                  <a:lnTo>
                    <a:pt x="12192003" y="4230627"/>
                  </a:lnTo>
                  <a:lnTo>
                    <a:pt x="12192003" y="0"/>
                  </a:lnTo>
                  <a:close/>
                </a:path>
              </a:pathLst>
            </a:custGeom>
            <a:solidFill>
              <a:srgbClr val="130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6927" y="4488688"/>
            <a:ext cx="11008995" cy="911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55" dirty="0">
                <a:solidFill>
                  <a:srgbClr val="FFFFFF"/>
                </a:solidFill>
                <a:latin typeface="Arial Black"/>
                <a:cs typeface="Arial Black"/>
              </a:rPr>
              <a:t>Create</a:t>
            </a:r>
            <a:r>
              <a:rPr sz="2500" spc="-1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55" dirty="0">
                <a:solidFill>
                  <a:srgbClr val="FFFFFF"/>
                </a:solidFill>
                <a:latin typeface="Arial Black"/>
                <a:cs typeface="Arial Black"/>
              </a:rPr>
              <a:t>Directories,</a:t>
            </a:r>
            <a:r>
              <a:rPr sz="2500" spc="-1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70" dirty="0">
                <a:solidFill>
                  <a:srgbClr val="FFFFFF"/>
                </a:solidFill>
                <a:latin typeface="Arial Black"/>
                <a:cs typeface="Arial Black"/>
              </a:rPr>
              <a:t>Sub</a:t>
            </a:r>
            <a:r>
              <a:rPr sz="25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50" dirty="0">
                <a:solidFill>
                  <a:srgbClr val="FFFFFF"/>
                </a:solidFill>
                <a:latin typeface="Arial Black"/>
                <a:cs typeface="Arial Black"/>
              </a:rPr>
              <a:t>directories,</a:t>
            </a:r>
            <a:r>
              <a:rPr sz="25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65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25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80" dirty="0">
                <a:solidFill>
                  <a:srgbClr val="FFFFFF"/>
                </a:solidFill>
                <a:latin typeface="Arial Black"/>
                <a:cs typeface="Arial Black"/>
              </a:rPr>
              <a:t>Files</a:t>
            </a:r>
            <a:r>
              <a:rPr sz="25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sz="25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30" dirty="0">
                <a:solidFill>
                  <a:srgbClr val="FFFFFF"/>
                </a:solidFill>
                <a:latin typeface="Arial Black"/>
                <a:cs typeface="Arial Black"/>
              </a:rPr>
              <a:t>our</a:t>
            </a:r>
            <a:r>
              <a:rPr sz="2500" spc="-120" dirty="0">
                <a:solidFill>
                  <a:srgbClr val="FFFFFF"/>
                </a:solidFill>
                <a:latin typeface="Arial Black"/>
                <a:cs typeface="Arial Black"/>
              </a:rPr>
              <a:t> Web </a:t>
            </a:r>
            <a:r>
              <a:rPr sz="2500" spc="-25" dirty="0">
                <a:solidFill>
                  <a:srgbClr val="FFFFFF"/>
                </a:solidFill>
                <a:latin typeface="Arial Black"/>
                <a:cs typeface="Arial Black"/>
              </a:rPr>
              <a:t>App</a:t>
            </a:r>
            <a:endParaRPr sz="25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2000" spc="-180" dirty="0">
                <a:solidFill>
                  <a:srgbClr val="FFFFFF"/>
                </a:solidFill>
                <a:latin typeface="Arial Black"/>
                <a:cs typeface="Arial Black"/>
              </a:rPr>
              <a:t>We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90" dirty="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80" dirty="0">
                <a:solidFill>
                  <a:srgbClr val="FFFFFF"/>
                </a:solidFill>
                <a:latin typeface="Arial Black"/>
                <a:cs typeface="Arial Black"/>
              </a:rPr>
              <a:t>use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85" dirty="0">
                <a:solidFill>
                  <a:srgbClr val="FFFFFF"/>
                </a:solidFill>
                <a:latin typeface="Arial Black"/>
                <a:cs typeface="Arial Black"/>
              </a:rPr>
              <a:t>bash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80" dirty="0">
                <a:solidFill>
                  <a:srgbClr val="FFFFFF"/>
                </a:solidFill>
                <a:latin typeface="Arial Black"/>
                <a:cs typeface="Arial Black"/>
              </a:rPr>
              <a:t>create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Arial Black"/>
                <a:cs typeface="Arial Black"/>
              </a:rPr>
              <a:t>our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Arial Black"/>
                <a:cs typeface="Arial Black"/>
              </a:rPr>
              <a:t>directories,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Arial Black"/>
                <a:cs typeface="Arial Black"/>
              </a:rPr>
              <a:t>sub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Arial Black"/>
                <a:cs typeface="Arial Black"/>
              </a:rPr>
              <a:t>directories,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Arial Black"/>
                <a:cs typeface="Arial Black"/>
              </a:rPr>
              <a:t>files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Arial Black"/>
                <a:cs typeface="Arial Black"/>
              </a:rPr>
              <a:t>with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25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20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Arial Black"/>
                <a:cs typeface="Arial Black"/>
              </a:rPr>
              <a:t>single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command.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6928" y="2720339"/>
            <a:ext cx="11344910" cy="9525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400" dirty="0">
                <a:solidFill>
                  <a:srgbClr val="6A9955"/>
                </a:solidFill>
                <a:latin typeface="Consolas"/>
                <a:cs typeface="Consolas"/>
              </a:rPr>
              <a:t>#Create</a:t>
            </a:r>
            <a:r>
              <a:rPr sz="1400" spc="-15" dirty="0">
                <a:solidFill>
                  <a:srgbClr val="6A995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A9955"/>
                </a:solidFill>
                <a:latin typeface="Consolas"/>
                <a:cs typeface="Consolas"/>
              </a:rPr>
              <a:t>directories,</a:t>
            </a:r>
            <a:r>
              <a:rPr sz="1400" spc="-10" dirty="0">
                <a:solidFill>
                  <a:srgbClr val="6A995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A9955"/>
                </a:solidFill>
                <a:latin typeface="Consolas"/>
                <a:cs typeface="Consolas"/>
              </a:rPr>
              <a:t>sub</a:t>
            </a:r>
            <a:r>
              <a:rPr sz="1400" spc="-10" dirty="0">
                <a:solidFill>
                  <a:srgbClr val="6A995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A9955"/>
                </a:solidFill>
                <a:latin typeface="Consolas"/>
                <a:cs typeface="Consolas"/>
              </a:rPr>
              <a:t>directories,</a:t>
            </a:r>
            <a:r>
              <a:rPr sz="1400" spc="-10" dirty="0">
                <a:solidFill>
                  <a:srgbClr val="6A995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A9955"/>
                </a:solidFill>
                <a:latin typeface="Consolas"/>
                <a:cs typeface="Consolas"/>
              </a:rPr>
              <a:t>and</a:t>
            </a:r>
            <a:r>
              <a:rPr sz="1400" spc="-10" dirty="0">
                <a:solidFill>
                  <a:srgbClr val="6A995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A9955"/>
                </a:solidFill>
                <a:latin typeface="Consolas"/>
                <a:cs typeface="Consolas"/>
              </a:rPr>
              <a:t>files</a:t>
            </a:r>
            <a:r>
              <a:rPr sz="1400" spc="-10" dirty="0">
                <a:solidFill>
                  <a:srgbClr val="6A995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A9955"/>
                </a:solidFill>
                <a:latin typeface="Consolas"/>
                <a:cs typeface="Consolas"/>
              </a:rPr>
              <a:t>for</a:t>
            </a:r>
            <a:r>
              <a:rPr sz="1400" spc="-10" dirty="0">
                <a:solidFill>
                  <a:srgbClr val="6A995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A9955"/>
                </a:solidFill>
                <a:latin typeface="Consolas"/>
                <a:cs typeface="Consolas"/>
              </a:rPr>
              <a:t>our</a:t>
            </a:r>
            <a:r>
              <a:rPr sz="1400" spc="-10" dirty="0">
                <a:solidFill>
                  <a:srgbClr val="6A995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A9955"/>
                </a:solidFill>
                <a:latin typeface="Consolas"/>
                <a:cs typeface="Consolas"/>
              </a:rPr>
              <a:t>web</a:t>
            </a:r>
            <a:r>
              <a:rPr sz="1400" spc="-15" dirty="0">
                <a:solidFill>
                  <a:srgbClr val="6A9955"/>
                </a:solidFill>
                <a:latin typeface="Consolas"/>
                <a:cs typeface="Consolas"/>
              </a:rPr>
              <a:t> </a:t>
            </a:r>
            <a:r>
              <a:rPr sz="1400" spc="-25" dirty="0">
                <a:solidFill>
                  <a:srgbClr val="6A9955"/>
                </a:solidFill>
                <a:latin typeface="Consolas"/>
                <a:cs typeface="Consolas"/>
              </a:rPr>
              <a:t>app</a:t>
            </a:r>
            <a:endParaRPr sz="14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D4D4D4"/>
                </a:solidFill>
                <a:latin typeface="Consolas"/>
                <a:cs typeface="Consolas"/>
              </a:rPr>
              <a:t>sudo</a:t>
            </a:r>
            <a:r>
              <a:rPr sz="1400" spc="-25" dirty="0">
                <a:solidFill>
                  <a:srgbClr val="D4D4D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CE9178"/>
                </a:solidFill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s</a:t>
            </a:r>
            <a:r>
              <a:rPr sz="14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mkdir</a:t>
            </a:r>
            <a:r>
              <a:rPr sz="14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CE9178"/>
                </a:solidFill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p</a:t>
            </a:r>
            <a:r>
              <a:rPr sz="14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app/{config,features/{addjoke,jokelist},views}</a:t>
            </a:r>
            <a:r>
              <a:rPr sz="1400" spc="-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4D4D4"/>
                </a:solidFill>
                <a:latin typeface="Consolas"/>
                <a:cs typeface="Consolas"/>
              </a:rPr>
              <a:t>&amp;&amp;</a:t>
            </a:r>
            <a:r>
              <a:rPr sz="1400" spc="-20" dirty="0">
                <a:solidFill>
                  <a:srgbClr val="D4D4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4D4D4"/>
                </a:solidFill>
                <a:latin typeface="Consolas"/>
                <a:cs typeface="Consolas"/>
              </a:rPr>
              <a:t>touch</a:t>
            </a:r>
            <a:r>
              <a:rPr sz="1400" spc="-20" dirty="0">
                <a:solidFill>
                  <a:srgbClr val="D4D4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"app/index.js"</a:t>
            </a:r>
            <a:r>
              <a:rPr sz="14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CE9178"/>
                </a:solidFill>
                <a:latin typeface="Consolas"/>
                <a:cs typeface="Consolas"/>
              </a:rPr>
              <a:t>"app/apiserver.js"</a:t>
            </a:r>
            <a:endParaRPr sz="1400" dirty="0">
              <a:latin typeface="Consolas"/>
              <a:cs typeface="Consolas"/>
            </a:endParaRPr>
          </a:p>
          <a:p>
            <a:pPr marL="12700" marR="5080">
              <a:lnSpc>
                <a:spcPct val="107100"/>
              </a:lnSpc>
              <a:spcBef>
                <a:spcPts val="95"/>
              </a:spcBef>
            </a:pP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"app/config/dbinfo.js"</a:t>
            </a:r>
            <a:r>
              <a:rPr sz="1400" spc="-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"app/views/index.html"</a:t>
            </a:r>
            <a:r>
              <a:rPr sz="1400" spc="-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"app/features/addjoke/addjoke.html"</a:t>
            </a:r>
            <a:r>
              <a:rPr sz="1400" spc="-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CE9178"/>
                </a:solidFill>
                <a:latin typeface="Consolas"/>
                <a:cs typeface="Consolas"/>
              </a:rPr>
              <a:t>"app/features/addjoke/addjoke.js"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"app/features/jokelist/jokelist.html"</a:t>
            </a:r>
            <a:r>
              <a:rPr sz="1400" spc="-10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CE9178"/>
                </a:solidFill>
                <a:latin typeface="Consolas"/>
                <a:cs typeface="Consolas"/>
              </a:rPr>
              <a:t>"app/features/jokelist/jokelist.js"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8431C8-75AD-039E-0742-98B3ECA9E1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12</a:t>
            </a:fld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55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17490" y="3041396"/>
            <a:ext cx="490474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4445">
              <a:lnSpc>
                <a:spcPct val="100800"/>
              </a:lnSpc>
              <a:spcBef>
                <a:spcPts val="75"/>
              </a:spcBef>
            </a:pPr>
            <a:r>
              <a:rPr sz="2400" spc="-229" dirty="0">
                <a:solidFill>
                  <a:srgbClr val="FF1675"/>
                </a:solidFill>
                <a:latin typeface="Arial Black"/>
                <a:cs typeface="Arial Black"/>
              </a:rPr>
              <a:t>Demo:</a:t>
            </a:r>
            <a:r>
              <a:rPr sz="2400" spc="-15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180" dirty="0">
                <a:solidFill>
                  <a:srgbClr val="FF1675"/>
                </a:solidFill>
                <a:latin typeface="Arial Black"/>
                <a:cs typeface="Arial Black"/>
              </a:rPr>
              <a:t>Creating</a:t>
            </a:r>
            <a:r>
              <a:rPr sz="2400" spc="-14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170" dirty="0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sz="2400" spc="-150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135" dirty="0">
                <a:solidFill>
                  <a:srgbClr val="FF1675"/>
                </a:solidFill>
                <a:latin typeface="Arial Black"/>
                <a:cs typeface="Arial Black"/>
              </a:rPr>
              <a:t>File/Directory </a:t>
            </a:r>
            <a:r>
              <a:rPr sz="2400" spc="-185" dirty="0">
                <a:solidFill>
                  <a:srgbClr val="FF1675"/>
                </a:solidFill>
                <a:latin typeface="Arial Black"/>
                <a:cs typeface="Arial Black"/>
              </a:rPr>
              <a:t>Structure</a:t>
            </a:r>
            <a:r>
              <a:rPr sz="2400" spc="-150" dirty="0">
                <a:solidFill>
                  <a:srgbClr val="FF1675"/>
                </a:solidFill>
                <a:latin typeface="Arial Black"/>
                <a:cs typeface="Arial Black"/>
              </a:rPr>
              <a:t> for</a:t>
            </a:r>
            <a:r>
              <a:rPr sz="2400" spc="-14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290" dirty="0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sz="2400" spc="-15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220" dirty="0">
                <a:solidFill>
                  <a:srgbClr val="FF1675"/>
                </a:solidFill>
                <a:latin typeface="Arial Black"/>
                <a:cs typeface="Arial Black"/>
              </a:rPr>
              <a:t>JavaScript</a:t>
            </a:r>
            <a:r>
              <a:rPr sz="2400" spc="-150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25" dirty="0">
                <a:solidFill>
                  <a:srgbClr val="FF1675"/>
                </a:solidFill>
                <a:latin typeface="Arial Black"/>
                <a:cs typeface="Arial Black"/>
              </a:rPr>
              <a:t>App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25" dirty="0">
                <a:solidFill>
                  <a:srgbClr val="FFFFFF"/>
                </a:solidFill>
              </a:rPr>
              <a:t>Demo</a:t>
            </a:r>
            <a:endParaRPr sz="3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5EDB2-826B-126B-4211-D736F603801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13</a:t>
            </a:fld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930" y="2792475"/>
            <a:ext cx="8699500" cy="11811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sz="4000" spc="-250" dirty="0"/>
              <a:t>Initializing</a:t>
            </a:r>
            <a:r>
              <a:rPr sz="4000" spc="-254" dirty="0"/>
              <a:t> </a:t>
            </a:r>
            <a:r>
              <a:rPr sz="4000" spc="-430" dirty="0"/>
              <a:t>a</a:t>
            </a:r>
            <a:r>
              <a:rPr sz="4000" spc="-260" dirty="0"/>
              <a:t> </a:t>
            </a:r>
            <a:r>
              <a:rPr sz="4000" spc="-290" dirty="0"/>
              <a:t>Node.js</a:t>
            </a:r>
            <a:r>
              <a:rPr sz="4000" spc="-260" dirty="0"/>
              <a:t> </a:t>
            </a:r>
            <a:r>
              <a:rPr sz="4000" spc="-250" dirty="0"/>
              <a:t>Project</a:t>
            </a:r>
            <a:r>
              <a:rPr sz="4000" spc="-254" dirty="0"/>
              <a:t> </a:t>
            </a:r>
            <a:r>
              <a:rPr sz="4000" spc="-160" dirty="0"/>
              <a:t>for</a:t>
            </a:r>
            <a:r>
              <a:rPr sz="4000" spc="-250" dirty="0"/>
              <a:t> </a:t>
            </a:r>
            <a:r>
              <a:rPr sz="4000" spc="-114" dirty="0"/>
              <a:t>the </a:t>
            </a:r>
            <a:r>
              <a:rPr sz="4000" spc="-315" dirty="0"/>
              <a:t>JavaScript</a:t>
            </a:r>
            <a:r>
              <a:rPr sz="4000" spc="-229" dirty="0"/>
              <a:t> </a:t>
            </a:r>
            <a:r>
              <a:rPr sz="4000" spc="-25" dirty="0"/>
              <a:t>App</a:t>
            </a:r>
            <a:endParaRPr sz="4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1E04E8-824E-71B4-E567-8120254287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14</a:t>
            </a:fld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" y="-2"/>
            <a:ext cx="12192003" cy="6858257"/>
            <a:chOff x="-3" y="-2"/>
            <a:chExt cx="12192003" cy="6858257"/>
          </a:xfrm>
        </p:grpSpPr>
        <p:sp>
          <p:nvSpPr>
            <p:cNvPr id="3" name="object 3"/>
            <p:cNvSpPr/>
            <p:nvPr/>
          </p:nvSpPr>
          <p:spPr>
            <a:xfrm>
              <a:off x="0" y="4230625"/>
              <a:ext cx="12192000" cy="2627630"/>
            </a:xfrm>
            <a:custGeom>
              <a:avLst/>
              <a:gdLst/>
              <a:ahLst/>
              <a:cxnLst/>
              <a:rect l="l" t="t" r="r" b="b"/>
              <a:pathLst>
                <a:path w="12192000" h="2627629">
                  <a:moveTo>
                    <a:pt x="0" y="2627374"/>
                  </a:moveTo>
                  <a:lnTo>
                    <a:pt x="12192000" y="2627374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627374"/>
                  </a:lnTo>
                  <a:close/>
                </a:path>
              </a:pathLst>
            </a:custGeom>
            <a:solidFill>
              <a:srgbClr val="352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3" y="-2"/>
              <a:ext cx="12192000" cy="4231005"/>
            </a:xfrm>
            <a:custGeom>
              <a:avLst/>
              <a:gdLst/>
              <a:ahLst/>
              <a:cxnLst/>
              <a:rect l="l" t="t" r="r" b="b"/>
              <a:pathLst>
                <a:path w="12192000" h="4231005">
                  <a:moveTo>
                    <a:pt x="12192003" y="0"/>
                  </a:moveTo>
                  <a:lnTo>
                    <a:pt x="0" y="0"/>
                  </a:lnTo>
                  <a:lnTo>
                    <a:pt x="0" y="4230627"/>
                  </a:lnTo>
                  <a:lnTo>
                    <a:pt x="12192003" y="4230627"/>
                  </a:lnTo>
                  <a:lnTo>
                    <a:pt x="12192003" y="0"/>
                  </a:lnTo>
                  <a:close/>
                </a:path>
              </a:pathLst>
            </a:custGeom>
            <a:solidFill>
              <a:srgbClr val="130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6927" y="4488688"/>
            <a:ext cx="40678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55" dirty="0">
                <a:solidFill>
                  <a:srgbClr val="FFFFFF"/>
                </a:solidFill>
                <a:latin typeface="Arial Black"/>
                <a:cs typeface="Arial Black"/>
              </a:rPr>
              <a:t>Initialize</a:t>
            </a:r>
            <a:r>
              <a:rPr sz="25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27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2500" spc="-14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70" dirty="0">
                <a:solidFill>
                  <a:srgbClr val="FFFFFF"/>
                </a:solidFill>
                <a:latin typeface="Arial Black"/>
                <a:cs typeface="Arial Black"/>
              </a:rPr>
              <a:t>Node.js</a:t>
            </a:r>
            <a:r>
              <a:rPr sz="2500" spc="-1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05" dirty="0">
                <a:solidFill>
                  <a:srgbClr val="FFFFFF"/>
                </a:solidFill>
                <a:latin typeface="Arial Black"/>
                <a:cs typeface="Arial Black"/>
              </a:rPr>
              <a:t>project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6928" y="1057655"/>
            <a:ext cx="97764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To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initialize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Node.js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project,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use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‘</a:t>
            </a:r>
            <a:r>
              <a:rPr sz="1700" dirty="0">
                <a:solidFill>
                  <a:srgbClr val="FF1675"/>
                </a:solidFill>
                <a:latin typeface="Courier New"/>
                <a:cs typeface="Courier New"/>
              </a:rPr>
              <a:t>npm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’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to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generate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initial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ourier New"/>
                <a:cs typeface="Courier New"/>
              </a:rPr>
              <a:t>project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6928" y="1642871"/>
            <a:ext cx="11489055" cy="2025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Do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this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by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navigating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to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project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directory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&amp;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run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following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command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`</a:t>
            </a:r>
            <a:r>
              <a:rPr sz="1700" dirty="0">
                <a:solidFill>
                  <a:srgbClr val="FF1675"/>
                </a:solidFill>
                <a:latin typeface="Courier New"/>
                <a:cs typeface="Courier New"/>
              </a:rPr>
              <a:t>npm</a:t>
            </a:r>
            <a:r>
              <a:rPr sz="1700" spc="35" dirty="0">
                <a:solidFill>
                  <a:srgbClr val="FF1675"/>
                </a:solidFill>
                <a:latin typeface="Courier New"/>
                <a:cs typeface="Courier New"/>
              </a:rPr>
              <a:t> </a:t>
            </a:r>
            <a:r>
              <a:rPr sz="1700" spc="-10" dirty="0">
                <a:solidFill>
                  <a:srgbClr val="FF1675"/>
                </a:solidFill>
                <a:latin typeface="Courier New"/>
                <a:cs typeface="Courier New"/>
              </a:rPr>
              <a:t>init</a:t>
            </a:r>
            <a:r>
              <a:rPr sz="1700" spc="-10" dirty="0">
                <a:solidFill>
                  <a:srgbClr val="FFFFFF"/>
                </a:solidFill>
                <a:latin typeface="Courier New"/>
                <a:cs typeface="Courier New"/>
              </a:rPr>
              <a:t>’</a:t>
            </a:r>
            <a:endParaRPr sz="1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1700">
              <a:latin typeface="Courier New"/>
              <a:cs typeface="Courier New"/>
            </a:endParaRPr>
          </a:p>
          <a:p>
            <a:pPr marL="12700" marR="5080">
              <a:lnSpc>
                <a:spcPct val="112900"/>
              </a:lnSpc>
              <a:spcBef>
                <a:spcPts val="5"/>
              </a:spcBef>
            </a:pP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This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command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will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ask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series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of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questions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&amp;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then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create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‘</a:t>
            </a:r>
            <a:r>
              <a:rPr sz="1700" dirty="0">
                <a:solidFill>
                  <a:srgbClr val="FFC941"/>
                </a:solidFill>
                <a:latin typeface="Courier New"/>
                <a:cs typeface="Courier New"/>
              </a:rPr>
              <a:t>package.json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’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file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for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Courier New"/>
                <a:cs typeface="Courier New"/>
              </a:rPr>
              <a:t>the </a:t>
            </a:r>
            <a:r>
              <a:rPr sz="1700" spc="-10" dirty="0">
                <a:solidFill>
                  <a:srgbClr val="FFFFFF"/>
                </a:solidFill>
                <a:latin typeface="Courier New"/>
                <a:cs typeface="Courier New"/>
              </a:rPr>
              <a:t>project</a:t>
            </a:r>
            <a:endParaRPr sz="1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1700">
              <a:latin typeface="Courier New"/>
              <a:cs typeface="Courier New"/>
            </a:endParaRPr>
          </a:p>
          <a:p>
            <a:pPr marL="12700" marR="5080">
              <a:lnSpc>
                <a:spcPct val="112900"/>
              </a:lnSpc>
            </a:pP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To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skip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questions,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use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‘</a:t>
            </a:r>
            <a:r>
              <a:rPr sz="1700" dirty="0">
                <a:solidFill>
                  <a:srgbClr val="FF1675"/>
                </a:solidFill>
                <a:latin typeface="Courier New"/>
                <a:cs typeface="Courier New"/>
              </a:rPr>
              <a:t>-y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’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flag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&amp;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automatically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say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“yes”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placing</a:t>
            </a:r>
            <a:r>
              <a:rPr sz="17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sz="17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ourier New"/>
                <a:cs typeface="Courier New"/>
              </a:rPr>
              <a:t>defaults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in</a:t>
            </a:r>
            <a:r>
              <a:rPr sz="17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sz="17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‘</a:t>
            </a:r>
            <a:r>
              <a:rPr sz="1700" dirty="0">
                <a:solidFill>
                  <a:srgbClr val="FFC941"/>
                </a:solidFill>
                <a:latin typeface="Courier New"/>
                <a:cs typeface="Courier New"/>
              </a:rPr>
              <a:t>package.json</a:t>
            </a:r>
            <a:r>
              <a:rPr sz="1700" dirty="0">
                <a:solidFill>
                  <a:srgbClr val="FFFFFF"/>
                </a:solidFill>
                <a:latin typeface="Courier New"/>
                <a:cs typeface="Courier New"/>
              </a:rPr>
              <a:t>’</a:t>
            </a:r>
            <a:r>
              <a:rPr sz="17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ourier New"/>
                <a:cs typeface="Courier New"/>
              </a:rPr>
              <a:t>file</a:t>
            </a:r>
            <a:endParaRPr sz="170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9096" y="4294632"/>
            <a:ext cx="2273807" cy="227076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C2E0B5-4A05-EE15-0FE9-F7D9949D35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15</a:t>
            </a:fld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55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17490" y="3041396"/>
            <a:ext cx="605980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4445">
              <a:lnSpc>
                <a:spcPct val="100800"/>
              </a:lnSpc>
              <a:spcBef>
                <a:spcPts val="75"/>
              </a:spcBef>
            </a:pPr>
            <a:r>
              <a:rPr sz="2400" spc="-229" dirty="0">
                <a:solidFill>
                  <a:srgbClr val="FF1675"/>
                </a:solidFill>
                <a:latin typeface="Arial Black"/>
                <a:cs typeface="Arial Black"/>
              </a:rPr>
              <a:t>Demo:</a:t>
            </a:r>
            <a:r>
              <a:rPr sz="2400" spc="-16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190" dirty="0">
                <a:solidFill>
                  <a:srgbClr val="FF1675"/>
                </a:solidFill>
                <a:latin typeface="Arial Black"/>
                <a:cs typeface="Arial Black"/>
              </a:rPr>
              <a:t>Initializing</a:t>
            </a:r>
            <a:r>
              <a:rPr sz="2400" spc="-14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290" dirty="0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sz="2400" spc="-170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215" dirty="0">
                <a:solidFill>
                  <a:srgbClr val="FF1675"/>
                </a:solidFill>
                <a:latin typeface="Arial Black"/>
                <a:cs typeface="Arial Black"/>
              </a:rPr>
              <a:t>Node.js</a:t>
            </a:r>
            <a:r>
              <a:rPr sz="2400" spc="-160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190" dirty="0">
                <a:solidFill>
                  <a:srgbClr val="FF1675"/>
                </a:solidFill>
                <a:latin typeface="Arial Black"/>
                <a:cs typeface="Arial Black"/>
              </a:rPr>
              <a:t>Project</a:t>
            </a:r>
            <a:r>
              <a:rPr sz="2400" spc="-16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150" dirty="0">
                <a:solidFill>
                  <a:srgbClr val="FF1675"/>
                </a:solidFill>
                <a:latin typeface="Arial Black"/>
                <a:cs typeface="Arial Black"/>
              </a:rPr>
              <a:t>for</a:t>
            </a:r>
            <a:r>
              <a:rPr sz="2400" spc="-160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70" dirty="0">
                <a:solidFill>
                  <a:srgbClr val="FF1675"/>
                </a:solidFill>
                <a:latin typeface="Arial Black"/>
                <a:cs typeface="Arial Black"/>
              </a:rPr>
              <a:t>the </a:t>
            </a:r>
            <a:r>
              <a:rPr sz="2400" spc="-220" dirty="0">
                <a:solidFill>
                  <a:srgbClr val="FF1675"/>
                </a:solidFill>
                <a:latin typeface="Arial Black"/>
                <a:cs typeface="Arial Black"/>
              </a:rPr>
              <a:t>JavaScript</a:t>
            </a:r>
            <a:r>
              <a:rPr sz="2400" spc="-14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25" dirty="0">
                <a:solidFill>
                  <a:srgbClr val="FF1675"/>
                </a:solidFill>
                <a:latin typeface="Arial Black"/>
                <a:cs typeface="Arial Black"/>
              </a:rPr>
              <a:t>App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25" dirty="0">
                <a:solidFill>
                  <a:srgbClr val="FFFFFF"/>
                </a:solidFill>
              </a:rPr>
              <a:t>Demo</a:t>
            </a:r>
            <a:endParaRPr sz="3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C0A461-E1BF-2192-4D3A-A7AF912270D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16</a:t>
            </a:fld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1267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17490" y="1356867"/>
            <a:ext cx="26079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5" dirty="0">
                <a:solidFill>
                  <a:srgbClr val="FF1675"/>
                </a:solidFill>
              </a:rPr>
              <a:t>In</a:t>
            </a:r>
            <a:r>
              <a:rPr sz="1600" spc="-100" dirty="0">
                <a:solidFill>
                  <a:srgbClr val="FF1675"/>
                </a:solidFill>
              </a:rPr>
              <a:t> </a:t>
            </a:r>
            <a:r>
              <a:rPr sz="1600" spc="-130" dirty="0">
                <a:solidFill>
                  <a:srgbClr val="FF1675"/>
                </a:solidFill>
              </a:rPr>
              <a:t>this</a:t>
            </a:r>
            <a:r>
              <a:rPr sz="1600" spc="-100" dirty="0">
                <a:solidFill>
                  <a:srgbClr val="FF1675"/>
                </a:solidFill>
              </a:rPr>
              <a:t> </a:t>
            </a:r>
            <a:r>
              <a:rPr sz="1600" spc="-135" dirty="0">
                <a:solidFill>
                  <a:srgbClr val="FF1675"/>
                </a:solidFill>
              </a:rPr>
              <a:t>module</a:t>
            </a:r>
            <a:r>
              <a:rPr sz="1600" spc="-110" dirty="0">
                <a:solidFill>
                  <a:srgbClr val="FF1675"/>
                </a:solidFill>
              </a:rPr>
              <a:t> </a:t>
            </a:r>
            <a:r>
              <a:rPr sz="1600" spc="-204" dirty="0">
                <a:solidFill>
                  <a:srgbClr val="FF1675"/>
                </a:solidFill>
              </a:rPr>
              <a:t>we</a:t>
            </a:r>
            <a:r>
              <a:rPr sz="1600" spc="-105" dirty="0">
                <a:solidFill>
                  <a:srgbClr val="FF1675"/>
                </a:solidFill>
              </a:rPr>
              <a:t> </a:t>
            </a:r>
            <a:r>
              <a:rPr sz="1600" spc="-110" dirty="0">
                <a:solidFill>
                  <a:srgbClr val="FF1675"/>
                </a:solidFill>
              </a:rPr>
              <a:t>covered:</a:t>
            </a:r>
            <a:endParaRPr sz="16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01625" marR="5080" indent="-288925">
              <a:lnSpc>
                <a:spcPts val="1900"/>
              </a:lnSpc>
              <a:spcBef>
                <a:spcPts val="180"/>
              </a:spcBef>
              <a:buSzPct val="75000"/>
              <a:buFont typeface="Wingdings"/>
              <a:buChar char=""/>
              <a:tabLst>
                <a:tab pos="301625" algn="l"/>
              </a:tabLst>
            </a:pPr>
            <a:r>
              <a:rPr dirty="0"/>
              <a:t>Explored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various</a:t>
            </a:r>
            <a:r>
              <a:rPr spc="-30" dirty="0"/>
              <a:t> </a:t>
            </a:r>
            <a:r>
              <a:rPr dirty="0"/>
              <a:t>tools</a:t>
            </a:r>
            <a:r>
              <a:rPr spc="-25" dirty="0"/>
              <a:t> </a:t>
            </a:r>
            <a:r>
              <a:rPr dirty="0"/>
              <a:t>developers</a:t>
            </a:r>
            <a:r>
              <a:rPr spc="-25" dirty="0"/>
              <a:t> </a:t>
            </a:r>
            <a:r>
              <a:rPr dirty="0"/>
              <a:t>use</a:t>
            </a:r>
            <a:r>
              <a:rPr spc="-15" dirty="0"/>
              <a:t> </a:t>
            </a:r>
            <a:r>
              <a:rPr spc="-10" dirty="0"/>
              <a:t>to</a:t>
            </a:r>
            <a:r>
              <a:rPr spc="-30" dirty="0"/>
              <a:t> </a:t>
            </a:r>
            <a:r>
              <a:rPr dirty="0"/>
              <a:t>build</a:t>
            </a:r>
            <a:r>
              <a:rPr spc="-15" dirty="0"/>
              <a:t> </a:t>
            </a:r>
            <a:r>
              <a:rPr dirty="0"/>
              <a:t>web</a:t>
            </a:r>
            <a:r>
              <a:rPr spc="-15" dirty="0"/>
              <a:t> </a:t>
            </a:r>
            <a:r>
              <a:rPr spc="35" dirty="0"/>
              <a:t>apps </a:t>
            </a:r>
            <a:r>
              <a:rPr dirty="0"/>
              <a:t>in</a:t>
            </a:r>
            <a:r>
              <a:rPr spc="-114" dirty="0"/>
              <a:t> </a:t>
            </a:r>
            <a:r>
              <a:rPr spc="-10" dirty="0"/>
              <a:t>JavaScript</a:t>
            </a:r>
          </a:p>
          <a:p>
            <a:pPr marL="300990" indent="-288290">
              <a:lnSpc>
                <a:spcPct val="100000"/>
              </a:lnSpc>
              <a:spcBef>
                <a:spcPts val="535"/>
              </a:spcBef>
              <a:buSzPct val="75000"/>
              <a:buFont typeface="Wingdings"/>
              <a:buChar char=""/>
              <a:tabLst>
                <a:tab pos="300990" algn="l"/>
              </a:tabLst>
            </a:pPr>
            <a:r>
              <a:rPr dirty="0"/>
              <a:t>Decided</a:t>
            </a:r>
            <a:r>
              <a:rPr spc="10" dirty="0"/>
              <a:t> </a:t>
            </a:r>
            <a:r>
              <a:rPr dirty="0"/>
              <a:t>on</a:t>
            </a:r>
            <a:r>
              <a:rPr spc="10" dirty="0"/>
              <a:t> </a:t>
            </a:r>
            <a:r>
              <a:rPr dirty="0"/>
              <a:t>a</a:t>
            </a:r>
            <a:r>
              <a:rPr spc="10" dirty="0"/>
              <a:t> </a:t>
            </a:r>
            <a:r>
              <a:rPr dirty="0"/>
              <a:t>JavaScript </a:t>
            </a:r>
            <a:r>
              <a:rPr spc="-20" dirty="0"/>
              <a:t>runtime</a:t>
            </a:r>
            <a:r>
              <a:rPr spc="15" dirty="0"/>
              <a:t> </a:t>
            </a:r>
            <a:r>
              <a:rPr spc="-50" dirty="0"/>
              <a:t>for</a:t>
            </a:r>
            <a:r>
              <a:rPr dirty="0"/>
              <a:t> our</a:t>
            </a:r>
            <a:r>
              <a:rPr spc="-5" dirty="0"/>
              <a:t> </a:t>
            </a:r>
            <a:r>
              <a:rPr dirty="0"/>
              <a:t>web</a:t>
            </a:r>
            <a:r>
              <a:rPr spc="15" dirty="0"/>
              <a:t> </a:t>
            </a:r>
            <a:r>
              <a:rPr spc="25" dirty="0"/>
              <a:t>app</a:t>
            </a:r>
          </a:p>
          <a:p>
            <a:pPr marL="300990" indent="-288290">
              <a:lnSpc>
                <a:spcPct val="100000"/>
              </a:lnSpc>
              <a:spcBef>
                <a:spcPts val="575"/>
              </a:spcBef>
              <a:buSzPct val="75000"/>
              <a:buFont typeface="Wingdings"/>
              <a:buChar char=""/>
              <a:tabLst>
                <a:tab pos="300990" algn="l"/>
              </a:tabLst>
            </a:pPr>
            <a:r>
              <a:rPr spc="-10" dirty="0"/>
              <a:t>Built</a:t>
            </a:r>
            <a:r>
              <a:rPr spc="-35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general</a:t>
            </a:r>
            <a:r>
              <a:rPr spc="-20" dirty="0"/>
              <a:t> </a:t>
            </a:r>
            <a:r>
              <a:rPr spc="-10" dirty="0"/>
              <a:t>architecture</a:t>
            </a:r>
            <a:r>
              <a:rPr spc="-20" dirty="0"/>
              <a:t> </a:t>
            </a:r>
            <a:r>
              <a:rPr spc="-50" dirty="0"/>
              <a:t>for</a:t>
            </a:r>
            <a:r>
              <a:rPr spc="-30" dirty="0"/>
              <a:t> </a:t>
            </a:r>
            <a:r>
              <a:rPr dirty="0"/>
              <a:t>our</a:t>
            </a:r>
            <a:r>
              <a:rPr spc="-30" dirty="0"/>
              <a:t> </a:t>
            </a:r>
            <a:r>
              <a:rPr dirty="0"/>
              <a:t>JavaScript</a:t>
            </a:r>
            <a:r>
              <a:rPr spc="-35" dirty="0"/>
              <a:t> </a:t>
            </a:r>
            <a:r>
              <a:rPr dirty="0"/>
              <a:t>web</a:t>
            </a:r>
            <a:r>
              <a:rPr spc="-20" dirty="0"/>
              <a:t> </a:t>
            </a:r>
            <a:r>
              <a:rPr spc="25" dirty="0"/>
              <a:t>app</a:t>
            </a:r>
          </a:p>
          <a:p>
            <a:pPr marL="300990" indent="-288290">
              <a:lnSpc>
                <a:spcPct val="100000"/>
              </a:lnSpc>
              <a:spcBef>
                <a:spcPts val="575"/>
              </a:spcBef>
              <a:buSzPct val="75000"/>
              <a:buFont typeface="Wingdings"/>
              <a:buChar char=""/>
              <a:tabLst>
                <a:tab pos="300990" algn="l"/>
              </a:tabLst>
            </a:pPr>
            <a:r>
              <a:rPr dirty="0"/>
              <a:t>Learned</a:t>
            </a:r>
            <a:r>
              <a:rPr spc="40" dirty="0"/>
              <a:t> </a:t>
            </a:r>
            <a:r>
              <a:rPr dirty="0"/>
              <a:t>about</a:t>
            </a:r>
            <a:r>
              <a:rPr spc="30" dirty="0"/>
              <a:t> </a:t>
            </a:r>
            <a:r>
              <a:rPr spc="-40" dirty="0"/>
              <a:t>initializing</a:t>
            </a:r>
            <a:r>
              <a:rPr spc="30" dirty="0"/>
              <a:t> </a:t>
            </a:r>
            <a:r>
              <a:rPr spc="-10" dirty="0"/>
              <a:t>Node.js</a:t>
            </a:r>
          </a:p>
          <a:p>
            <a:pPr marL="301625" marR="385445" indent="-288925">
              <a:lnSpc>
                <a:spcPts val="1900"/>
              </a:lnSpc>
              <a:spcBef>
                <a:spcPts val="755"/>
              </a:spcBef>
              <a:buSzPct val="75000"/>
              <a:buFont typeface="Wingdings"/>
              <a:buChar char=""/>
              <a:tabLst>
                <a:tab pos="301625" algn="l"/>
              </a:tabLst>
            </a:pPr>
            <a:r>
              <a:rPr spc="60" dirty="0"/>
              <a:t>And</a:t>
            </a:r>
            <a:r>
              <a:rPr spc="-45" dirty="0"/>
              <a:t> </a:t>
            </a:r>
            <a:r>
              <a:rPr dirty="0"/>
              <a:t>then</a:t>
            </a:r>
            <a:r>
              <a:rPr spc="-40" dirty="0"/>
              <a:t> </a:t>
            </a:r>
            <a:r>
              <a:rPr dirty="0"/>
              <a:t>we</a:t>
            </a:r>
            <a:r>
              <a:rPr spc="-45" dirty="0"/>
              <a:t> </a:t>
            </a:r>
            <a:r>
              <a:rPr dirty="0"/>
              <a:t>created</a:t>
            </a:r>
            <a:r>
              <a:rPr spc="-40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spc="-75" dirty="0"/>
              <a:t>files,</a:t>
            </a:r>
            <a:r>
              <a:rPr spc="-45" dirty="0"/>
              <a:t> </a:t>
            </a:r>
            <a:r>
              <a:rPr spc="-35" dirty="0"/>
              <a:t>directories,</a:t>
            </a:r>
            <a:r>
              <a:rPr spc="-50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spc="-20" dirty="0"/>
              <a:t>initialized </a:t>
            </a:r>
            <a:r>
              <a:rPr spc="-25" dirty="0"/>
              <a:t>Node.js</a:t>
            </a:r>
            <a:r>
              <a:rPr spc="-80" dirty="0"/>
              <a:t> </a:t>
            </a:r>
            <a:r>
              <a:rPr spc="-50" dirty="0"/>
              <a:t>for</a:t>
            </a:r>
            <a:r>
              <a:rPr spc="-75" dirty="0"/>
              <a:t> </a:t>
            </a:r>
            <a:r>
              <a:rPr dirty="0"/>
              <a:t>our</a:t>
            </a:r>
            <a:r>
              <a:rPr spc="-80" dirty="0"/>
              <a:t> </a:t>
            </a:r>
            <a:r>
              <a:rPr spc="-10" dirty="0"/>
              <a:t>project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17490" y="3850132"/>
            <a:ext cx="6232525" cy="16383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600" spc="-95" dirty="0">
                <a:solidFill>
                  <a:srgbClr val="FF1675"/>
                </a:solidFill>
                <a:latin typeface="Arial Black"/>
                <a:cs typeface="Arial Black"/>
              </a:rPr>
              <a:t>Why</a:t>
            </a:r>
            <a:r>
              <a:rPr sz="1600" spc="-10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1600" spc="-130" dirty="0">
                <a:solidFill>
                  <a:srgbClr val="FF1675"/>
                </a:solidFill>
                <a:latin typeface="Arial Black"/>
                <a:cs typeface="Arial Black"/>
              </a:rPr>
              <a:t>this</a:t>
            </a:r>
            <a:r>
              <a:rPr sz="1600" spc="-114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1600" spc="-170" dirty="0">
                <a:solidFill>
                  <a:srgbClr val="FF1675"/>
                </a:solidFill>
                <a:latin typeface="Arial Black"/>
                <a:cs typeface="Arial Black"/>
              </a:rPr>
              <a:t>is</a:t>
            </a:r>
            <a:r>
              <a:rPr sz="1600" spc="-114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1600" spc="-45" dirty="0">
                <a:solidFill>
                  <a:srgbClr val="FF1675"/>
                </a:solidFill>
                <a:latin typeface="Arial Black"/>
                <a:cs typeface="Arial Black"/>
              </a:rPr>
              <a:t>important:?</a:t>
            </a:r>
            <a:endParaRPr sz="1600">
              <a:latin typeface="Arial Black"/>
              <a:cs typeface="Arial Black"/>
            </a:endParaRPr>
          </a:p>
          <a:p>
            <a:pPr marL="541655" marR="5080" indent="-288925">
              <a:lnSpc>
                <a:spcPct val="100299"/>
              </a:lnSpc>
              <a:spcBef>
                <a:spcPts val="570"/>
              </a:spcBef>
              <a:buSzPct val="75000"/>
              <a:buFont typeface="Wingdings"/>
              <a:buChar char=""/>
              <a:tabLst>
                <a:tab pos="541655" algn="l"/>
              </a:tabLst>
            </a:pP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This</a:t>
            </a:r>
            <a:r>
              <a:rPr sz="1600" spc="-65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is</a:t>
            </a:r>
            <a:r>
              <a:rPr sz="1600" spc="-6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the</a:t>
            </a:r>
            <a:r>
              <a:rPr sz="1600" spc="-50" dirty="0">
                <a:solidFill>
                  <a:srgbClr val="FF1675"/>
                </a:solidFill>
                <a:latin typeface="Trebuchet MS"/>
                <a:cs typeface="Trebuchet MS"/>
              </a:rPr>
              <a:t> first</a:t>
            </a:r>
            <a:r>
              <a:rPr sz="1600" spc="-6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step</a:t>
            </a:r>
            <a:r>
              <a:rPr sz="1600" spc="-55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in</a:t>
            </a:r>
            <a:r>
              <a:rPr sz="1600" spc="-5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building</a:t>
            </a:r>
            <a:r>
              <a:rPr sz="1600" spc="-6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a</a:t>
            </a:r>
            <a:r>
              <a:rPr sz="1600" spc="-5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web</a:t>
            </a:r>
            <a:r>
              <a:rPr sz="1600" spc="-5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FF1675"/>
                </a:solidFill>
                <a:latin typeface="Trebuchet MS"/>
                <a:cs typeface="Trebuchet MS"/>
              </a:rPr>
              <a:t>app</a:t>
            </a:r>
            <a:r>
              <a:rPr sz="1600" spc="-6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FF1675"/>
                </a:solidFill>
                <a:latin typeface="Trebuchet MS"/>
                <a:cs typeface="Trebuchet MS"/>
              </a:rPr>
              <a:t>with</a:t>
            </a:r>
            <a:r>
              <a:rPr sz="1600" spc="-6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1675"/>
                </a:solidFill>
                <a:latin typeface="Trebuchet MS"/>
                <a:cs typeface="Trebuchet MS"/>
              </a:rPr>
              <a:t>JavaScript.</a:t>
            </a:r>
            <a:r>
              <a:rPr sz="1600" spc="-55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FF1675"/>
                </a:solidFill>
                <a:latin typeface="Trebuchet MS"/>
                <a:cs typeface="Trebuchet MS"/>
              </a:rPr>
              <a:t>It</a:t>
            </a:r>
            <a:r>
              <a:rPr sz="1600" spc="-6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FF1675"/>
                </a:solidFill>
                <a:latin typeface="Trebuchet MS"/>
                <a:cs typeface="Trebuchet MS"/>
              </a:rPr>
              <a:t>is </a:t>
            </a:r>
            <a:r>
              <a:rPr sz="1600" spc="-10" dirty="0">
                <a:solidFill>
                  <a:srgbClr val="FF1675"/>
                </a:solidFill>
                <a:latin typeface="Trebuchet MS"/>
                <a:cs typeface="Trebuchet MS"/>
              </a:rPr>
              <a:t>ideal</a:t>
            </a:r>
            <a:r>
              <a:rPr sz="1600" spc="-5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1675"/>
                </a:solidFill>
                <a:latin typeface="Trebuchet MS"/>
                <a:cs typeface="Trebuchet MS"/>
              </a:rPr>
              <a:t>to</a:t>
            </a:r>
            <a:r>
              <a:rPr sz="1600" spc="-6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plan</a:t>
            </a:r>
            <a:r>
              <a:rPr sz="1600" spc="-5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out</a:t>
            </a:r>
            <a:r>
              <a:rPr sz="1600" spc="-6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the</a:t>
            </a:r>
            <a:r>
              <a:rPr sz="1600" spc="-5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general</a:t>
            </a:r>
            <a:r>
              <a:rPr sz="1600" spc="-5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1675"/>
                </a:solidFill>
                <a:latin typeface="Trebuchet MS"/>
                <a:cs typeface="Trebuchet MS"/>
              </a:rPr>
              <a:t>architecture</a:t>
            </a:r>
            <a:r>
              <a:rPr sz="1600" spc="-5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FF1675"/>
                </a:solidFill>
                <a:latin typeface="Trebuchet MS"/>
                <a:cs typeface="Trebuchet MS"/>
              </a:rPr>
              <a:t>of</a:t>
            </a:r>
            <a:r>
              <a:rPr sz="1600" spc="-5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your</a:t>
            </a:r>
            <a:r>
              <a:rPr sz="1600" spc="-6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web</a:t>
            </a:r>
            <a:r>
              <a:rPr sz="1600" spc="-5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FF1675"/>
                </a:solidFill>
                <a:latin typeface="Trebuchet MS"/>
                <a:cs typeface="Trebuchet MS"/>
              </a:rPr>
              <a:t>app</a:t>
            </a:r>
            <a:r>
              <a:rPr sz="1600" spc="-55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1675"/>
                </a:solidFill>
                <a:latin typeface="Trebuchet MS"/>
                <a:cs typeface="Trebuchet MS"/>
              </a:rPr>
              <a:t>&amp;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plan</a:t>
            </a:r>
            <a:r>
              <a:rPr sz="1600" spc="-3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the</a:t>
            </a:r>
            <a:r>
              <a:rPr sz="1600" spc="-25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FF1675"/>
                </a:solidFill>
                <a:latin typeface="Trebuchet MS"/>
                <a:cs typeface="Trebuchet MS"/>
              </a:rPr>
              <a:t>file/directory</a:t>
            </a:r>
            <a:r>
              <a:rPr sz="1600" spc="-25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FF1675"/>
                </a:solidFill>
                <a:latin typeface="Trebuchet MS"/>
                <a:cs typeface="Trebuchet MS"/>
              </a:rPr>
              <a:t>structure.</a:t>
            </a:r>
            <a:r>
              <a:rPr sz="1600" spc="-35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Getting</a:t>
            </a:r>
            <a:r>
              <a:rPr sz="1600" spc="-35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the</a:t>
            </a:r>
            <a:r>
              <a:rPr sz="1600" spc="-25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1675"/>
                </a:solidFill>
                <a:latin typeface="Trebuchet MS"/>
                <a:cs typeface="Trebuchet MS"/>
              </a:rPr>
              <a:t>file/directory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structure</a:t>
            </a:r>
            <a:r>
              <a:rPr sz="1600" spc="-45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correct</a:t>
            </a:r>
            <a:r>
              <a:rPr sz="1600" spc="-5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65" dirty="0">
                <a:solidFill>
                  <a:srgbClr val="FF1675"/>
                </a:solidFill>
                <a:latin typeface="Trebuchet MS"/>
                <a:cs typeface="Trebuchet MS"/>
              </a:rPr>
              <a:t>up</a:t>
            </a:r>
            <a:r>
              <a:rPr sz="1600" spc="-45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FF1675"/>
                </a:solidFill>
                <a:latin typeface="Trebuchet MS"/>
                <a:cs typeface="Trebuchet MS"/>
              </a:rPr>
              <a:t>front</a:t>
            </a:r>
            <a:r>
              <a:rPr sz="1600" spc="-5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FF1675"/>
                </a:solidFill>
                <a:latin typeface="Trebuchet MS"/>
                <a:cs typeface="Trebuchet MS"/>
              </a:rPr>
              <a:t>will</a:t>
            </a:r>
            <a:r>
              <a:rPr sz="1600" spc="-4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save</a:t>
            </a:r>
            <a:r>
              <a:rPr sz="1600" spc="-4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you</a:t>
            </a:r>
            <a:r>
              <a:rPr sz="1600" spc="-5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FF1675"/>
                </a:solidFill>
                <a:latin typeface="Trebuchet MS"/>
                <a:cs typeface="Trebuchet MS"/>
              </a:rPr>
              <a:t>time</a:t>
            </a:r>
            <a:r>
              <a:rPr sz="1600" spc="-4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FF1675"/>
                </a:solidFill>
                <a:latin typeface="Trebuchet MS"/>
                <a:cs typeface="Trebuchet MS"/>
              </a:rPr>
              <a:t>later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on</a:t>
            </a:r>
            <a:r>
              <a:rPr sz="1600" spc="-45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FF1675"/>
                </a:solidFill>
                <a:latin typeface="Trebuchet MS"/>
                <a:cs typeface="Trebuchet MS"/>
              </a:rPr>
              <a:t>so</a:t>
            </a:r>
            <a:r>
              <a:rPr sz="1600" spc="-5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FF1675"/>
                </a:solidFill>
                <a:latin typeface="Trebuchet MS"/>
                <a:cs typeface="Trebuchet MS"/>
              </a:rPr>
              <a:t>that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you</a:t>
            </a:r>
            <a:r>
              <a:rPr sz="1600" spc="-3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won't</a:t>
            </a:r>
            <a:r>
              <a:rPr sz="1600" spc="-25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1675"/>
                </a:solidFill>
                <a:latin typeface="Trebuchet MS"/>
                <a:cs typeface="Trebuchet MS"/>
              </a:rPr>
              <a:t>have</a:t>
            </a:r>
            <a:r>
              <a:rPr sz="1600" spc="-15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1675"/>
                </a:solidFill>
                <a:latin typeface="Trebuchet MS"/>
                <a:cs typeface="Trebuchet MS"/>
              </a:rPr>
              <a:t>to</a:t>
            </a:r>
            <a:r>
              <a:rPr sz="1600" spc="-30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FF1675"/>
                </a:solidFill>
                <a:latin typeface="Trebuchet MS"/>
                <a:cs typeface="Trebuchet MS"/>
              </a:rPr>
              <a:t>do</a:t>
            </a:r>
            <a:r>
              <a:rPr sz="1600" spc="-25" dirty="0">
                <a:solidFill>
                  <a:srgbClr val="FF1675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1675"/>
                </a:solidFill>
                <a:latin typeface="Trebuchet MS"/>
                <a:cs typeface="Trebuchet MS"/>
              </a:rPr>
              <a:t>re-</a:t>
            </a:r>
            <a:r>
              <a:rPr sz="1600" spc="-20" dirty="0">
                <a:solidFill>
                  <a:srgbClr val="FF1675"/>
                </a:solidFill>
                <a:latin typeface="Trebuchet MS"/>
                <a:cs typeface="Trebuchet MS"/>
              </a:rPr>
              <a:t>work.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8592" y="1968500"/>
            <a:ext cx="17386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90" dirty="0">
                <a:solidFill>
                  <a:srgbClr val="FFFFFF"/>
                </a:solidFill>
                <a:latin typeface="Arial Black"/>
                <a:cs typeface="Arial Black"/>
              </a:rPr>
              <a:t>Summary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05875-76F0-79DB-CDC0-4A7BB4D202F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17</a:t>
            </a:fld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4515" y="3815439"/>
              <a:ext cx="10803255" cy="0"/>
            </a:xfrm>
            <a:custGeom>
              <a:avLst/>
              <a:gdLst/>
              <a:ahLst/>
              <a:cxnLst/>
              <a:rect l="l" t="t" r="r" b="b"/>
              <a:pathLst>
                <a:path w="10803255">
                  <a:moveTo>
                    <a:pt x="0" y="0"/>
                  </a:moveTo>
                  <a:lnTo>
                    <a:pt x="10802969" y="1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90437" y="2356611"/>
            <a:ext cx="9113520" cy="118364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5"/>
              </a:spcBef>
            </a:pPr>
            <a:r>
              <a:rPr sz="4000" spc="-245" dirty="0">
                <a:solidFill>
                  <a:srgbClr val="130F24"/>
                </a:solidFill>
                <a:latin typeface="Arial Black"/>
                <a:cs typeface="Arial Black"/>
              </a:rPr>
              <a:t>Building</a:t>
            </a:r>
            <a:r>
              <a:rPr sz="4000" spc="-26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4000" spc="-204" dirty="0">
                <a:solidFill>
                  <a:srgbClr val="130F24"/>
                </a:solidFill>
                <a:latin typeface="Arial Black"/>
                <a:cs typeface="Arial Black"/>
              </a:rPr>
              <a:t>the</a:t>
            </a:r>
            <a:r>
              <a:rPr sz="4000" spc="-27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4000" spc="-275" dirty="0">
                <a:solidFill>
                  <a:srgbClr val="130F24"/>
                </a:solidFill>
                <a:latin typeface="Arial Black"/>
                <a:cs typeface="Arial Black"/>
              </a:rPr>
              <a:t>Layout,</a:t>
            </a:r>
            <a:r>
              <a:rPr sz="4000" spc="-26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4000" spc="-290" dirty="0">
                <a:solidFill>
                  <a:srgbClr val="130F24"/>
                </a:solidFill>
                <a:latin typeface="Arial Black"/>
                <a:cs typeface="Arial Black"/>
              </a:rPr>
              <a:t>Style,</a:t>
            </a:r>
            <a:r>
              <a:rPr sz="4000" spc="-26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4000" spc="-270" dirty="0">
                <a:solidFill>
                  <a:srgbClr val="130F24"/>
                </a:solidFill>
                <a:latin typeface="Arial Black"/>
                <a:cs typeface="Arial Black"/>
              </a:rPr>
              <a:t>and </a:t>
            </a:r>
            <a:r>
              <a:rPr sz="4000" spc="-365" dirty="0">
                <a:solidFill>
                  <a:srgbClr val="130F24"/>
                </a:solidFill>
                <a:latin typeface="Arial Black"/>
                <a:cs typeface="Arial Black"/>
              </a:rPr>
              <a:t>CRUD </a:t>
            </a:r>
            <a:r>
              <a:rPr sz="4000" spc="-160" dirty="0">
                <a:solidFill>
                  <a:srgbClr val="130F24"/>
                </a:solidFill>
                <a:latin typeface="Arial Black"/>
                <a:cs typeface="Arial Black"/>
              </a:rPr>
              <a:t>for</a:t>
            </a:r>
            <a:r>
              <a:rPr sz="4000" spc="-26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4000" spc="-350" dirty="0">
                <a:solidFill>
                  <a:srgbClr val="130F24"/>
                </a:solidFill>
                <a:latin typeface="Arial Black"/>
                <a:cs typeface="Arial Black"/>
              </a:rPr>
              <a:t>Your</a:t>
            </a:r>
            <a:r>
              <a:rPr sz="4000" spc="-26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4000" spc="-254" dirty="0">
                <a:solidFill>
                  <a:srgbClr val="130F24"/>
                </a:solidFill>
                <a:latin typeface="Arial Black"/>
                <a:cs typeface="Arial Black"/>
              </a:rPr>
              <a:t>App</a:t>
            </a:r>
            <a:r>
              <a:rPr sz="4000" spc="-26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4000" spc="-285" dirty="0">
                <a:solidFill>
                  <a:srgbClr val="130F24"/>
                </a:solidFill>
                <a:latin typeface="Arial Black"/>
                <a:cs typeface="Arial Black"/>
              </a:rPr>
              <a:t>with</a:t>
            </a:r>
            <a:r>
              <a:rPr sz="4000" spc="-26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4000" spc="-345" dirty="0">
                <a:solidFill>
                  <a:srgbClr val="130F24"/>
                </a:solidFill>
                <a:latin typeface="Arial Black"/>
                <a:cs typeface="Arial Black"/>
              </a:rPr>
              <a:t>HTML</a:t>
            </a:r>
            <a:r>
              <a:rPr sz="4000" spc="-26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4000" spc="-270" dirty="0">
                <a:solidFill>
                  <a:srgbClr val="130F24"/>
                </a:solidFill>
                <a:latin typeface="Arial Black"/>
                <a:cs typeface="Arial Black"/>
              </a:rPr>
              <a:t>and</a:t>
            </a:r>
            <a:r>
              <a:rPr sz="4000" spc="-26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4000" spc="-400" dirty="0">
                <a:solidFill>
                  <a:srgbClr val="130F24"/>
                </a:solidFill>
                <a:latin typeface="Arial Black"/>
                <a:cs typeface="Arial Black"/>
              </a:rPr>
              <a:t>CSS</a:t>
            </a:r>
            <a:endParaRPr sz="40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0437" y="1221740"/>
            <a:ext cx="1263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29" dirty="0">
                <a:solidFill>
                  <a:srgbClr val="130F24"/>
                </a:solidFill>
                <a:latin typeface="Arial Black"/>
                <a:cs typeface="Arial Black"/>
              </a:rPr>
              <a:t>Up</a:t>
            </a:r>
            <a:r>
              <a:rPr sz="2400" spc="-16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2400" spc="-215" dirty="0">
                <a:solidFill>
                  <a:srgbClr val="130F24"/>
                </a:solidFill>
                <a:latin typeface="Arial Black"/>
                <a:cs typeface="Arial Black"/>
              </a:rPr>
              <a:t>Next: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EC573-C6C1-0176-16D8-4DB74FE213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18</a:t>
            </a:fld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1267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17490" y="791971"/>
            <a:ext cx="582485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4445">
              <a:lnSpc>
                <a:spcPct val="100800"/>
              </a:lnSpc>
              <a:spcBef>
                <a:spcPts val="75"/>
              </a:spcBef>
            </a:pPr>
            <a:r>
              <a:rPr sz="2400" spc="-260" dirty="0">
                <a:solidFill>
                  <a:srgbClr val="FF1675"/>
                </a:solidFill>
              </a:rPr>
              <a:t>Tools</a:t>
            </a:r>
            <a:r>
              <a:rPr sz="2400" spc="-160" dirty="0">
                <a:solidFill>
                  <a:srgbClr val="FF1675"/>
                </a:solidFill>
              </a:rPr>
              <a:t> </a:t>
            </a:r>
            <a:r>
              <a:rPr sz="2400" spc="-240" dirty="0">
                <a:solidFill>
                  <a:srgbClr val="FF1675"/>
                </a:solidFill>
              </a:rPr>
              <a:t>Used</a:t>
            </a:r>
            <a:r>
              <a:rPr sz="2400" spc="-155" dirty="0">
                <a:solidFill>
                  <a:srgbClr val="FF1675"/>
                </a:solidFill>
              </a:rPr>
              <a:t> </a:t>
            </a:r>
            <a:r>
              <a:rPr sz="2400" spc="-165" dirty="0">
                <a:solidFill>
                  <a:srgbClr val="FF1675"/>
                </a:solidFill>
              </a:rPr>
              <a:t>to</a:t>
            </a:r>
            <a:r>
              <a:rPr sz="2400" spc="-160" dirty="0">
                <a:solidFill>
                  <a:srgbClr val="FF1675"/>
                </a:solidFill>
              </a:rPr>
              <a:t> </a:t>
            </a:r>
            <a:r>
              <a:rPr sz="2400" spc="-180" dirty="0">
                <a:solidFill>
                  <a:srgbClr val="FF1675"/>
                </a:solidFill>
              </a:rPr>
              <a:t>Develop</a:t>
            </a:r>
            <a:r>
              <a:rPr sz="2400" spc="-155" dirty="0">
                <a:solidFill>
                  <a:srgbClr val="FF1675"/>
                </a:solidFill>
              </a:rPr>
              <a:t> </a:t>
            </a:r>
            <a:r>
              <a:rPr sz="2400" spc="-290" dirty="0">
                <a:solidFill>
                  <a:srgbClr val="FF1675"/>
                </a:solidFill>
              </a:rPr>
              <a:t>a</a:t>
            </a:r>
            <a:r>
              <a:rPr sz="2400" spc="-160" dirty="0">
                <a:solidFill>
                  <a:srgbClr val="FF1675"/>
                </a:solidFill>
              </a:rPr>
              <a:t> </a:t>
            </a:r>
            <a:r>
              <a:rPr sz="2400" spc="-220" dirty="0">
                <a:solidFill>
                  <a:srgbClr val="FF1675"/>
                </a:solidFill>
              </a:rPr>
              <a:t>JavaScript</a:t>
            </a:r>
            <a:r>
              <a:rPr sz="2400" spc="-165" dirty="0">
                <a:solidFill>
                  <a:srgbClr val="FF1675"/>
                </a:solidFill>
              </a:rPr>
              <a:t> </a:t>
            </a:r>
            <a:r>
              <a:rPr sz="2400" spc="-105" dirty="0">
                <a:solidFill>
                  <a:srgbClr val="FF1675"/>
                </a:solidFill>
              </a:rPr>
              <a:t>Web </a:t>
            </a:r>
            <a:r>
              <a:rPr sz="2400" spc="-25" dirty="0">
                <a:solidFill>
                  <a:srgbClr val="FF1675"/>
                </a:solidFill>
              </a:rPr>
              <a:t>App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317490" y="1758188"/>
            <a:ext cx="6144895" cy="429006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10540" indent="4445">
              <a:lnSpc>
                <a:spcPts val="2810"/>
              </a:lnSpc>
              <a:spcBef>
                <a:spcPts val="250"/>
              </a:spcBef>
            </a:pPr>
            <a:r>
              <a:rPr sz="2400" spc="-180" dirty="0">
                <a:solidFill>
                  <a:srgbClr val="FF1675"/>
                </a:solidFill>
                <a:latin typeface="Arial Black"/>
                <a:cs typeface="Arial Black"/>
              </a:rPr>
              <a:t>Deciding</a:t>
            </a:r>
            <a:r>
              <a:rPr sz="2400" spc="-150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170" dirty="0">
                <a:solidFill>
                  <a:srgbClr val="FF1675"/>
                </a:solidFill>
                <a:latin typeface="Arial Black"/>
                <a:cs typeface="Arial Black"/>
              </a:rPr>
              <a:t>on</a:t>
            </a:r>
            <a:r>
              <a:rPr sz="2400" spc="-160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290" dirty="0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sz="2400" spc="-16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215" dirty="0">
                <a:solidFill>
                  <a:srgbClr val="FF1675"/>
                </a:solidFill>
                <a:latin typeface="Arial Black"/>
                <a:cs typeface="Arial Black"/>
              </a:rPr>
              <a:t>Runtime</a:t>
            </a:r>
            <a:r>
              <a:rPr sz="2400" spc="-15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150" dirty="0">
                <a:solidFill>
                  <a:srgbClr val="FF1675"/>
                </a:solidFill>
                <a:latin typeface="Arial Black"/>
                <a:cs typeface="Arial Black"/>
              </a:rPr>
              <a:t>for</a:t>
            </a:r>
            <a:r>
              <a:rPr sz="2400" spc="-160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290" dirty="0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sz="2400" spc="-16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200" dirty="0">
                <a:solidFill>
                  <a:srgbClr val="FF1675"/>
                </a:solidFill>
                <a:latin typeface="Arial Black"/>
                <a:cs typeface="Arial Black"/>
              </a:rPr>
              <a:t>JavaScript </a:t>
            </a:r>
            <a:r>
              <a:rPr sz="2400" spc="-25" dirty="0">
                <a:solidFill>
                  <a:srgbClr val="FF1675"/>
                </a:solidFill>
                <a:latin typeface="Arial Black"/>
                <a:cs typeface="Arial Black"/>
              </a:rPr>
              <a:t>App</a:t>
            </a:r>
            <a:endParaRPr sz="2400">
              <a:latin typeface="Arial Black"/>
              <a:cs typeface="Arial Black"/>
            </a:endParaRPr>
          </a:p>
          <a:p>
            <a:pPr marL="12700" marR="5080" indent="4445">
              <a:lnSpc>
                <a:spcPct val="100800"/>
              </a:lnSpc>
              <a:spcBef>
                <a:spcPts val="1695"/>
              </a:spcBef>
            </a:pPr>
            <a:r>
              <a:rPr sz="2400" spc="-195" dirty="0">
                <a:solidFill>
                  <a:srgbClr val="FF1675"/>
                </a:solidFill>
                <a:latin typeface="Arial Black"/>
                <a:cs typeface="Arial Black"/>
              </a:rPr>
              <a:t>Describing</a:t>
            </a:r>
            <a:r>
              <a:rPr sz="2400" spc="-14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170" dirty="0">
                <a:solidFill>
                  <a:srgbClr val="FF1675"/>
                </a:solidFill>
                <a:latin typeface="Arial Black"/>
                <a:cs typeface="Arial Black"/>
              </a:rPr>
              <a:t>the</a:t>
            </a:r>
            <a:r>
              <a:rPr sz="2400" spc="-160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215" dirty="0">
                <a:solidFill>
                  <a:srgbClr val="FF1675"/>
                </a:solidFill>
                <a:latin typeface="Arial Black"/>
                <a:cs typeface="Arial Black"/>
              </a:rPr>
              <a:t>Files</a:t>
            </a:r>
            <a:r>
              <a:rPr sz="2400" spc="-15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210" dirty="0">
                <a:solidFill>
                  <a:srgbClr val="FF1675"/>
                </a:solidFill>
                <a:latin typeface="Arial Black"/>
                <a:cs typeface="Arial Black"/>
              </a:rPr>
              <a:t>We</a:t>
            </a:r>
            <a:r>
              <a:rPr sz="2400" spc="-15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165" dirty="0">
                <a:solidFill>
                  <a:srgbClr val="FF1675"/>
                </a:solidFill>
                <a:latin typeface="Arial Black"/>
                <a:cs typeface="Arial Black"/>
              </a:rPr>
              <a:t>Will</a:t>
            </a:r>
            <a:r>
              <a:rPr sz="2400" spc="-150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190" dirty="0">
                <a:solidFill>
                  <a:srgbClr val="FF1675"/>
                </a:solidFill>
                <a:latin typeface="Arial Black"/>
                <a:cs typeface="Arial Black"/>
              </a:rPr>
              <a:t>Create</a:t>
            </a:r>
            <a:r>
              <a:rPr sz="2400" spc="-15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150" dirty="0">
                <a:solidFill>
                  <a:srgbClr val="FF1675"/>
                </a:solidFill>
                <a:latin typeface="Arial Black"/>
                <a:cs typeface="Arial Black"/>
              </a:rPr>
              <a:t>for</a:t>
            </a:r>
            <a:r>
              <a:rPr sz="2400" spc="-15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65" dirty="0">
                <a:solidFill>
                  <a:srgbClr val="FF1675"/>
                </a:solidFill>
                <a:latin typeface="Arial Black"/>
                <a:cs typeface="Arial Black"/>
              </a:rPr>
              <a:t>the </a:t>
            </a:r>
            <a:r>
              <a:rPr sz="2400" spc="-220" dirty="0">
                <a:solidFill>
                  <a:srgbClr val="FF1675"/>
                </a:solidFill>
                <a:latin typeface="Arial Black"/>
                <a:cs typeface="Arial Black"/>
              </a:rPr>
              <a:t>JavaScript</a:t>
            </a:r>
            <a:r>
              <a:rPr sz="2400" spc="-14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25" dirty="0">
                <a:solidFill>
                  <a:srgbClr val="FF1675"/>
                </a:solidFill>
                <a:latin typeface="Arial Black"/>
                <a:cs typeface="Arial Black"/>
              </a:rPr>
              <a:t>App</a:t>
            </a:r>
            <a:endParaRPr sz="2400">
              <a:latin typeface="Arial Black"/>
              <a:cs typeface="Arial Black"/>
            </a:endParaRPr>
          </a:p>
          <a:p>
            <a:pPr marL="541655" marR="951230" indent="-288925">
              <a:lnSpc>
                <a:spcPct val="100800"/>
              </a:lnSpc>
              <a:spcBef>
                <a:spcPts val="600"/>
              </a:spcBef>
              <a:buSzPct val="75000"/>
              <a:buFont typeface="Lucida Sans Unicode"/>
              <a:buChar char="-"/>
              <a:tabLst>
                <a:tab pos="541655" algn="l"/>
              </a:tabLst>
            </a:pPr>
            <a:r>
              <a:rPr sz="2400" spc="-55" dirty="0">
                <a:solidFill>
                  <a:srgbClr val="FF1675"/>
                </a:solidFill>
                <a:latin typeface="Arial MT"/>
                <a:cs typeface="Arial MT"/>
              </a:rPr>
              <a:t>Demo:</a:t>
            </a:r>
            <a:r>
              <a:rPr sz="2400" spc="4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Creating</a:t>
            </a:r>
            <a:r>
              <a:rPr sz="2400" spc="3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1675"/>
                </a:solidFill>
                <a:latin typeface="Arial MT"/>
                <a:cs typeface="Arial MT"/>
              </a:rPr>
              <a:t>the</a:t>
            </a:r>
            <a:r>
              <a:rPr sz="2400" spc="5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1675"/>
                </a:solidFill>
                <a:latin typeface="Arial MT"/>
                <a:cs typeface="Arial MT"/>
              </a:rPr>
              <a:t>File/Directory </a:t>
            </a:r>
            <a:r>
              <a:rPr sz="2400" spc="45" dirty="0">
                <a:solidFill>
                  <a:srgbClr val="FF1675"/>
                </a:solidFill>
                <a:latin typeface="Arial MT"/>
                <a:cs typeface="Arial MT"/>
              </a:rPr>
              <a:t>Structure</a:t>
            </a:r>
            <a:r>
              <a:rPr sz="2400" spc="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for</a:t>
            </a:r>
            <a:r>
              <a:rPr sz="2400" spc="-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a JavaScript</a:t>
            </a:r>
            <a:r>
              <a:rPr sz="2400" spc="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1675"/>
                </a:solidFill>
                <a:latin typeface="Arial MT"/>
                <a:cs typeface="Arial MT"/>
              </a:rPr>
              <a:t>App</a:t>
            </a:r>
            <a:endParaRPr sz="2400">
              <a:latin typeface="Arial MT"/>
              <a:cs typeface="Arial MT"/>
            </a:endParaRPr>
          </a:p>
          <a:p>
            <a:pPr marL="12700" marR="1076960" indent="4445">
              <a:lnSpc>
                <a:spcPct val="100000"/>
              </a:lnSpc>
              <a:spcBef>
                <a:spcPts val="1725"/>
              </a:spcBef>
            </a:pPr>
            <a:r>
              <a:rPr sz="2400" spc="-190" dirty="0">
                <a:solidFill>
                  <a:srgbClr val="FF1675"/>
                </a:solidFill>
                <a:latin typeface="Arial Black"/>
                <a:cs typeface="Arial Black"/>
              </a:rPr>
              <a:t>Initializing</a:t>
            </a:r>
            <a:r>
              <a:rPr sz="2400" spc="-150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290" dirty="0">
                <a:solidFill>
                  <a:srgbClr val="FF1675"/>
                </a:solidFill>
                <a:latin typeface="Arial Black"/>
                <a:cs typeface="Arial Black"/>
              </a:rPr>
              <a:t>a</a:t>
            </a:r>
            <a:r>
              <a:rPr sz="2400" spc="-16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215" dirty="0">
                <a:solidFill>
                  <a:srgbClr val="FF1675"/>
                </a:solidFill>
                <a:latin typeface="Arial Black"/>
                <a:cs typeface="Arial Black"/>
              </a:rPr>
              <a:t>Node.js</a:t>
            </a:r>
            <a:r>
              <a:rPr sz="2400" spc="-15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190" dirty="0">
                <a:solidFill>
                  <a:srgbClr val="FF1675"/>
                </a:solidFill>
                <a:latin typeface="Arial Black"/>
                <a:cs typeface="Arial Black"/>
              </a:rPr>
              <a:t>Project</a:t>
            </a:r>
            <a:r>
              <a:rPr sz="2400" spc="-16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150" dirty="0">
                <a:solidFill>
                  <a:srgbClr val="FF1675"/>
                </a:solidFill>
                <a:latin typeface="Arial Black"/>
                <a:cs typeface="Arial Black"/>
              </a:rPr>
              <a:t>for</a:t>
            </a:r>
            <a:r>
              <a:rPr sz="2400" spc="-15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80" dirty="0">
                <a:solidFill>
                  <a:srgbClr val="FF1675"/>
                </a:solidFill>
                <a:latin typeface="Arial Black"/>
                <a:cs typeface="Arial Black"/>
              </a:rPr>
              <a:t>the </a:t>
            </a:r>
            <a:r>
              <a:rPr sz="2400" spc="-220" dirty="0">
                <a:solidFill>
                  <a:srgbClr val="FF1675"/>
                </a:solidFill>
                <a:latin typeface="Arial Black"/>
                <a:cs typeface="Arial Black"/>
              </a:rPr>
              <a:t>JavaScript</a:t>
            </a:r>
            <a:r>
              <a:rPr sz="2400" spc="-14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2400" spc="-25" dirty="0">
                <a:solidFill>
                  <a:srgbClr val="FF1675"/>
                </a:solidFill>
                <a:latin typeface="Arial Black"/>
                <a:cs typeface="Arial Black"/>
              </a:rPr>
              <a:t>App</a:t>
            </a:r>
            <a:endParaRPr sz="2400">
              <a:latin typeface="Arial Black"/>
              <a:cs typeface="Arial Black"/>
            </a:endParaRPr>
          </a:p>
          <a:p>
            <a:pPr marL="541655" marR="398145" indent="-288925">
              <a:lnSpc>
                <a:spcPct val="100800"/>
              </a:lnSpc>
              <a:spcBef>
                <a:spcPts val="605"/>
              </a:spcBef>
              <a:buSzPct val="75000"/>
              <a:buFont typeface="Lucida Sans Unicode"/>
              <a:buChar char="-"/>
              <a:tabLst>
                <a:tab pos="541655" algn="l"/>
              </a:tabLst>
            </a:pPr>
            <a:r>
              <a:rPr sz="2400" spc="-55" dirty="0">
                <a:solidFill>
                  <a:srgbClr val="FF1675"/>
                </a:solidFill>
                <a:latin typeface="Arial MT"/>
                <a:cs typeface="Arial MT"/>
              </a:rPr>
              <a:t>Demo:</a:t>
            </a:r>
            <a:r>
              <a:rPr sz="2400" spc="2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Initializing</a:t>
            </a:r>
            <a:r>
              <a:rPr sz="2400" spc="2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a</a:t>
            </a:r>
            <a:r>
              <a:rPr sz="2400" spc="2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1675"/>
                </a:solidFill>
                <a:latin typeface="Arial MT"/>
                <a:cs typeface="Arial MT"/>
              </a:rPr>
              <a:t>Node.js</a:t>
            </a:r>
            <a:r>
              <a:rPr sz="2400" spc="3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Project</a:t>
            </a:r>
            <a:r>
              <a:rPr sz="2400" spc="2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1675"/>
                </a:solidFill>
                <a:latin typeface="Arial MT"/>
                <a:cs typeface="Arial MT"/>
              </a:rPr>
              <a:t>for </a:t>
            </a:r>
            <a:r>
              <a:rPr sz="2400" spc="95" dirty="0">
                <a:solidFill>
                  <a:srgbClr val="FF1675"/>
                </a:solidFill>
                <a:latin typeface="Arial MT"/>
                <a:cs typeface="Arial MT"/>
              </a:rPr>
              <a:t>the</a:t>
            </a:r>
            <a:r>
              <a:rPr sz="2400" spc="2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JavaScript</a:t>
            </a:r>
            <a:r>
              <a:rPr sz="2400" spc="2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1675"/>
                </a:solidFill>
                <a:latin typeface="Arial MT"/>
                <a:cs typeface="Arial MT"/>
              </a:rPr>
              <a:t>App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2717" y="1968500"/>
            <a:ext cx="17703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95" dirty="0">
                <a:solidFill>
                  <a:srgbClr val="FFFFFF"/>
                </a:solidFill>
                <a:latin typeface="Arial Black"/>
                <a:cs typeface="Arial Black"/>
              </a:rPr>
              <a:t>Overview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AE804-AA7E-42B4-6085-6412140FC7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930" y="2792475"/>
            <a:ext cx="9919335" cy="11811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sz="4000" spc="-385" dirty="0"/>
              <a:t>Tools</a:t>
            </a:r>
            <a:r>
              <a:rPr sz="4000" spc="-254" dirty="0"/>
              <a:t> </a:t>
            </a:r>
            <a:r>
              <a:rPr sz="4000" spc="-345" dirty="0"/>
              <a:t>Used</a:t>
            </a:r>
            <a:r>
              <a:rPr sz="4000" spc="-254" dirty="0"/>
              <a:t> </a:t>
            </a:r>
            <a:r>
              <a:rPr sz="4000" spc="-195" dirty="0"/>
              <a:t>to</a:t>
            </a:r>
            <a:r>
              <a:rPr sz="4000" spc="-250" dirty="0"/>
              <a:t> Develop</a:t>
            </a:r>
            <a:r>
              <a:rPr sz="4000" spc="-254" dirty="0"/>
              <a:t> </a:t>
            </a:r>
            <a:r>
              <a:rPr sz="4000" spc="-430" dirty="0"/>
              <a:t>a</a:t>
            </a:r>
            <a:r>
              <a:rPr sz="4000" spc="-254" dirty="0"/>
              <a:t> </a:t>
            </a:r>
            <a:r>
              <a:rPr sz="4000" spc="-310" dirty="0"/>
              <a:t>JavaScript</a:t>
            </a:r>
            <a:r>
              <a:rPr sz="4000" spc="-250" dirty="0"/>
              <a:t> </a:t>
            </a:r>
            <a:r>
              <a:rPr sz="4000" spc="-90" dirty="0"/>
              <a:t>Web </a:t>
            </a:r>
            <a:r>
              <a:rPr sz="4000" spc="-25" dirty="0"/>
              <a:t>App</a:t>
            </a:r>
            <a:endParaRPr sz="4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E1CF22-725B-7192-157D-2F364D97DB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</a:t>
            </a:fld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19912" y="1491082"/>
              <a:ext cx="0" cy="730250"/>
            </a:xfrm>
            <a:custGeom>
              <a:avLst/>
              <a:gdLst/>
              <a:ahLst/>
              <a:cxnLst/>
              <a:rect l="l" t="t" r="r" b="b"/>
              <a:pathLst>
                <a:path h="730250">
                  <a:moveTo>
                    <a:pt x="0" y="0"/>
                  </a:moveTo>
                  <a:lnTo>
                    <a:pt x="1" y="72991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19912" y="2476626"/>
              <a:ext cx="0" cy="730250"/>
            </a:xfrm>
            <a:custGeom>
              <a:avLst/>
              <a:gdLst/>
              <a:ahLst/>
              <a:cxnLst/>
              <a:rect l="l" t="t" r="r" b="b"/>
              <a:pathLst>
                <a:path h="730250">
                  <a:moveTo>
                    <a:pt x="0" y="0"/>
                  </a:moveTo>
                  <a:lnTo>
                    <a:pt x="1" y="72991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19912" y="3462169"/>
              <a:ext cx="0" cy="730250"/>
            </a:xfrm>
            <a:custGeom>
              <a:avLst/>
              <a:gdLst/>
              <a:ahLst/>
              <a:cxnLst/>
              <a:rect l="l" t="t" r="r" b="b"/>
              <a:pathLst>
                <a:path h="730250">
                  <a:moveTo>
                    <a:pt x="0" y="0"/>
                  </a:moveTo>
                  <a:lnTo>
                    <a:pt x="1" y="72991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19912" y="4447711"/>
              <a:ext cx="0" cy="730250"/>
            </a:xfrm>
            <a:custGeom>
              <a:avLst/>
              <a:gdLst/>
              <a:ahLst/>
              <a:cxnLst/>
              <a:rect l="l" t="t" r="r" b="b"/>
              <a:pathLst>
                <a:path h="730250">
                  <a:moveTo>
                    <a:pt x="0" y="0"/>
                  </a:moveTo>
                  <a:lnTo>
                    <a:pt x="1" y="72991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19912" y="5461386"/>
              <a:ext cx="0" cy="730250"/>
            </a:xfrm>
            <a:custGeom>
              <a:avLst/>
              <a:gdLst/>
              <a:ahLst/>
              <a:cxnLst/>
              <a:rect l="l" t="t" r="r" b="b"/>
              <a:pathLst>
                <a:path h="730250">
                  <a:moveTo>
                    <a:pt x="0" y="0"/>
                  </a:moveTo>
                  <a:lnTo>
                    <a:pt x="1" y="72991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11459" y="1430125"/>
            <a:ext cx="1047750" cy="81153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101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endParaRPr sz="1300">
              <a:latin typeface="Times New Roman"/>
              <a:cs typeface="Times New Roman"/>
            </a:endParaRPr>
          </a:p>
          <a:p>
            <a:pPr marL="258445" marR="184150" indent="-68580">
              <a:lnSpc>
                <a:spcPct val="101499"/>
              </a:lnSpc>
            </a:pPr>
            <a:r>
              <a:rPr sz="1300" spc="-45" dirty="0">
                <a:solidFill>
                  <a:srgbClr val="FFFFFF"/>
                </a:solidFill>
                <a:latin typeface="Arial MT"/>
                <a:cs typeface="Arial MT"/>
              </a:rPr>
              <a:t>IDEs</a:t>
            </a:r>
            <a:r>
              <a:rPr sz="1300" spc="-25" dirty="0">
                <a:solidFill>
                  <a:srgbClr val="FFFFFF"/>
                </a:solidFill>
                <a:latin typeface="Arial MT"/>
                <a:cs typeface="Arial MT"/>
              </a:rPr>
              <a:t> and </a:t>
            </a:r>
            <a:r>
              <a:rPr sz="1300" spc="-10" dirty="0">
                <a:solidFill>
                  <a:srgbClr val="FFFFFF"/>
                </a:solidFill>
                <a:latin typeface="Arial MT"/>
                <a:cs typeface="Arial MT"/>
              </a:rPr>
              <a:t>Editors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51405" y="1445259"/>
            <a:ext cx="9253855" cy="7632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75"/>
              </a:spcBef>
            </a:pPr>
            <a:r>
              <a:rPr sz="1600" spc="-150" dirty="0">
                <a:solidFill>
                  <a:srgbClr val="7030A0"/>
                </a:solidFill>
                <a:latin typeface="Arial Black"/>
                <a:cs typeface="Arial Black"/>
              </a:rPr>
              <a:t>Software</a:t>
            </a:r>
            <a:r>
              <a:rPr sz="1600" spc="-114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00" dirty="0">
                <a:solidFill>
                  <a:srgbClr val="7030A0"/>
                </a:solidFill>
                <a:latin typeface="Arial Black"/>
                <a:cs typeface="Arial Black"/>
              </a:rPr>
              <a:t>for</a:t>
            </a:r>
            <a:r>
              <a:rPr sz="1600" spc="-10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40" dirty="0">
                <a:solidFill>
                  <a:srgbClr val="7030A0"/>
                </a:solidFill>
                <a:latin typeface="Arial Black"/>
                <a:cs typeface="Arial Black"/>
              </a:rPr>
              <a:t>devs</a:t>
            </a:r>
            <a:r>
              <a:rPr sz="1600" spc="-10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30" dirty="0">
                <a:solidFill>
                  <a:srgbClr val="7030A0"/>
                </a:solidFill>
                <a:latin typeface="Arial Black"/>
                <a:cs typeface="Arial Black"/>
              </a:rPr>
              <a:t>used</a:t>
            </a:r>
            <a:r>
              <a:rPr sz="1600" spc="-105" dirty="0">
                <a:solidFill>
                  <a:srgbClr val="7030A0"/>
                </a:solidFill>
                <a:latin typeface="Arial Black"/>
                <a:cs typeface="Arial Black"/>
              </a:rPr>
              <a:t> to </a:t>
            </a:r>
            <a:r>
              <a:rPr sz="1600" spc="-110" dirty="0">
                <a:solidFill>
                  <a:srgbClr val="7030A0"/>
                </a:solidFill>
                <a:latin typeface="Arial Black"/>
                <a:cs typeface="Arial Black"/>
              </a:rPr>
              <a:t>build</a:t>
            </a:r>
            <a:r>
              <a:rPr sz="1600" spc="-10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50" dirty="0">
                <a:solidFill>
                  <a:srgbClr val="7030A0"/>
                </a:solidFill>
                <a:latin typeface="Arial Black"/>
                <a:cs typeface="Arial Black"/>
              </a:rPr>
              <a:t>apps,</a:t>
            </a:r>
            <a:r>
              <a:rPr sz="1600" spc="-10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05" dirty="0">
                <a:solidFill>
                  <a:srgbClr val="7030A0"/>
                </a:solidFill>
                <a:latin typeface="Arial Black"/>
                <a:cs typeface="Arial Black"/>
              </a:rPr>
              <a:t>it</a:t>
            </a:r>
            <a:r>
              <a:rPr sz="1600" spc="-11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45" dirty="0">
                <a:solidFill>
                  <a:srgbClr val="7030A0"/>
                </a:solidFill>
                <a:latin typeface="Arial Black"/>
                <a:cs typeface="Arial Black"/>
              </a:rPr>
              <a:t>combines</a:t>
            </a:r>
            <a:r>
              <a:rPr sz="1600" spc="-10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55" dirty="0">
                <a:solidFill>
                  <a:srgbClr val="7030A0"/>
                </a:solidFill>
                <a:latin typeface="Arial Black"/>
                <a:cs typeface="Arial Black"/>
              </a:rPr>
              <a:t>common</a:t>
            </a:r>
            <a:r>
              <a:rPr sz="1600" spc="-10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10" dirty="0">
                <a:solidFill>
                  <a:srgbClr val="7030A0"/>
                </a:solidFill>
                <a:latin typeface="Arial Black"/>
                <a:cs typeface="Arial Black"/>
              </a:rPr>
              <a:t>dev</a:t>
            </a:r>
            <a:r>
              <a:rPr sz="1600" spc="-9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35" dirty="0">
                <a:solidFill>
                  <a:srgbClr val="7030A0"/>
                </a:solidFill>
                <a:latin typeface="Arial Black"/>
                <a:cs typeface="Arial Black"/>
              </a:rPr>
              <a:t>tools</a:t>
            </a:r>
            <a:r>
              <a:rPr sz="1600" spc="-10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10" dirty="0">
                <a:solidFill>
                  <a:srgbClr val="7030A0"/>
                </a:solidFill>
                <a:latin typeface="Arial Black"/>
                <a:cs typeface="Arial Black"/>
              </a:rPr>
              <a:t>into</a:t>
            </a:r>
            <a:r>
              <a:rPr sz="1600" spc="-10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200" dirty="0">
                <a:solidFill>
                  <a:srgbClr val="7030A0"/>
                </a:solidFill>
                <a:latin typeface="Arial Black"/>
                <a:cs typeface="Arial Black"/>
              </a:rPr>
              <a:t>a</a:t>
            </a:r>
            <a:r>
              <a:rPr sz="1600" spc="-10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40" dirty="0">
                <a:solidFill>
                  <a:srgbClr val="7030A0"/>
                </a:solidFill>
                <a:latin typeface="Arial Black"/>
                <a:cs typeface="Arial Black"/>
              </a:rPr>
              <a:t>single</a:t>
            </a:r>
            <a:r>
              <a:rPr sz="1600" spc="-11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60" dirty="0">
                <a:solidFill>
                  <a:srgbClr val="7030A0"/>
                </a:solidFill>
                <a:latin typeface="Arial Black"/>
                <a:cs typeface="Arial Black"/>
              </a:rPr>
              <a:t>GUI</a:t>
            </a:r>
            <a:r>
              <a:rPr sz="1600" spc="-10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400" dirty="0">
                <a:solidFill>
                  <a:srgbClr val="7030A0"/>
                </a:solidFill>
                <a:latin typeface="Arial Black"/>
                <a:cs typeface="Arial Black"/>
              </a:rPr>
              <a:t>&amp;</a:t>
            </a:r>
            <a:r>
              <a:rPr sz="1600" spc="-10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25" dirty="0">
                <a:solidFill>
                  <a:srgbClr val="7030A0"/>
                </a:solidFill>
                <a:latin typeface="Arial Black"/>
                <a:cs typeface="Arial Black"/>
              </a:rPr>
              <a:t>tool,</a:t>
            </a:r>
            <a:r>
              <a:rPr sz="1600" spc="-10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25" dirty="0">
                <a:solidFill>
                  <a:srgbClr val="7030A0"/>
                </a:solidFill>
                <a:latin typeface="Arial Black"/>
                <a:cs typeface="Arial Black"/>
              </a:rPr>
              <a:t>has </a:t>
            </a:r>
            <a:r>
              <a:rPr sz="1600" spc="-200" dirty="0">
                <a:solidFill>
                  <a:srgbClr val="7030A0"/>
                </a:solidFill>
                <a:latin typeface="Arial Black"/>
                <a:cs typeface="Arial Black"/>
              </a:rPr>
              <a:t>a</a:t>
            </a:r>
            <a:r>
              <a:rPr sz="1600" spc="-10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40" dirty="0">
                <a:solidFill>
                  <a:srgbClr val="7030A0"/>
                </a:solidFill>
                <a:latin typeface="Arial Black"/>
                <a:cs typeface="Arial Black"/>
              </a:rPr>
              <a:t>source</a:t>
            </a:r>
            <a:r>
              <a:rPr sz="1600" spc="-10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20" dirty="0">
                <a:solidFill>
                  <a:srgbClr val="7030A0"/>
                </a:solidFill>
                <a:latin typeface="Arial Black"/>
                <a:cs typeface="Arial Black"/>
              </a:rPr>
              <a:t>code</a:t>
            </a:r>
            <a:r>
              <a:rPr sz="1600" spc="-9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25" dirty="0">
                <a:solidFill>
                  <a:srgbClr val="7030A0"/>
                </a:solidFill>
                <a:latin typeface="Arial Black"/>
                <a:cs typeface="Arial Black"/>
              </a:rPr>
              <a:t>editor,</a:t>
            </a:r>
            <a:r>
              <a:rPr sz="1600" spc="-9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50" dirty="0">
                <a:solidFill>
                  <a:srgbClr val="7030A0"/>
                </a:solidFill>
                <a:latin typeface="Arial Black"/>
                <a:cs typeface="Arial Black"/>
              </a:rPr>
              <a:t>terminal,</a:t>
            </a:r>
            <a:r>
              <a:rPr sz="1600" spc="-8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05" dirty="0">
                <a:solidFill>
                  <a:srgbClr val="7030A0"/>
                </a:solidFill>
                <a:latin typeface="Arial Black"/>
                <a:cs typeface="Arial Black"/>
              </a:rPr>
              <a:t>build</a:t>
            </a:r>
            <a:r>
              <a:rPr sz="1600" spc="-9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40" dirty="0">
                <a:solidFill>
                  <a:srgbClr val="7030A0"/>
                </a:solidFill>
                <a:latin typeface="Arial Black"/>
                <a:cs typeface="Arial Black"/>
              </a:rPr>
              <a:t>automation</a:t>
            </a:r>
            <a:r>
              <a:rPr sz="1600" spc="-8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40" dirty="0">
                <a:solidFill>
                  <a:srgbClr val="7030A0"/>
                </a:solidFill>
                <a:latin typeface="Arial Black"/>
                <a:cs typeface="Arial Black"/>
              </a:rPr>
              <a:t>tools,</a:t>
            </a:r>
            <a:r>
              <a:rPr sz="1600" spc="-8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14" dirty="0">
                <a:solidFill>
                  <a:srgbClr val="7030A0"/>
                </a:solidFill>
                <a:latin typeface="Arial Black"/>
                <a:cs typeface="Arial Black"/>
              </a:rPr>
              <a:t>debugger,</a:t>
            </a:r>
            <a:r>
              <a:rPr sz="1600" spc="-9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400" dirty="0">
                <a:solidFill>
                  <a:srgbClr val="7030A0"/>
                </a:solidFill>
                <a:latin typeface="Arial Black"/>
                <a:cs typeface="Arial Black"/>
              </a:rPr>
              <a:t>&amp;</a:t>
            </a:r>
            <a:r>
              <a:rPr sz="1600" spc="-8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40" dirty="0">
                <a:solidFill>
                  <a:srgbClr val="7030A0"/>
                </a:solidFill>
                <a:latin typeface="Arial Black"/>
                <a:cs typeface="Arial Black"/>
              </a:rPr>
              <a:t>source</a:t>
            </a:r>
            <a:r>
              <a:rPr sz="1600" spc="-10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14" dirty="0">
                <a:solidFill>
                  <a:srgbClr val="7030A0"/>
                </a:solidFill>
                <a:latin typeface="Arial Black"/>
                <a:cs typeface="Arial Black"/>
              </a:rPr>
              <a:t>control</a:t>
            </a:r>
            <a:r>
              <a:rPr sz="1600" spc="-9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20" dirty="0">
                <a:solidFill>
                  <a:srgbClr val="7030A0"/>
                </a:solidFill>
                <a:latin typeface="Arial Black"/>
                <a:cs typeface="Arial Black"/>
              </a:rPr>
              <a:t>integration: </a:t>
            </a:r>
            <a:r>
              <a:rPr sz="1600" spc="-200" dirty="0">
                <a:solidFill>
                  <a:srgbClr val="130F24"/>
                </a:solidFill>
                <a:latin typeface="Arial Black"/>
                <a:cs typeface="Arial Black"/>
              </a:rPr>
              <a:t>VS</a:t>
            </a:r>
            <a:r>
              <a:rPr sz="1600" spc="-9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600" spc="-114" dirty="0">
                <a:solidFill>
                  <a:srgbClr val="130F24"/>
                </a:solidFill>
                <a:latin typeface="Arial Black"/>
                <a:cs typeface="Arial Black"/>
              </a:rPr>
              <a:t>Code,</a:t>
            </a:r>
            <a:r>
              <a:rPr sz="1600" spc="-8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600" spc="-175" dirty="0">
                <a:solidFill>
                  <a:srgbClr val="130F24"/>
                </a:solidFill>
                <a:latin typeface="Arial Black"/>
                <a:cs typeface="Arial Black"/>
              </a:rPr>
              <a:t>Atom,</a:t>
            </a:r>
            <a:r>
              <a:rPr sz="1600" spc="-8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600" spc="-150" dirty="0">
                <a:solidFill>
                  <a:srgbClr val="130F24"/>
                </a:solidFill>
                <a:latin typeface="Arial Black"/>
                <a:cs typeface="Arial Black"/>
              </a:rPr>
              <a:t>Eclipse,</a:t>
            </a:r>
            <a:r>
              <a:rPr sz="1600" spc="-8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600" spc="-145" dirty="0">
                <a:solidFill>
                  <a:srgbClr val="130F24"/>
                </a:solidFill>
                <a:latin typeface="Arial Black"/>
                <a:cs typeface="Arial Black"/>
              </a:rPr>
              <a:t>Sublime</a:t>
            </a:r>
            <a:r>
              <a:rPr sz="1600" spc="-9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600" spc="-20" dirty="0">
                <a:solidFill>
                  <a:srgbClr val="130F24"/>
                </a:solidFill>
                <a:latin typeface="Arial Black"/>
                <a:cs typeface="Arial Black"/>
              </a:rPr>
              <a:t>Text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1459" y="2415668"/>
            <a:ext cx="1047750" cy="811530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123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85"/>
              </a:spcBef>
            </a:pPr>
            <a:endParaRPr sz="130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Arial MT"/>
                <a:cs typeface="Arial MT"/>
              </a:rPr>
              <a:t>Frameworks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51405" y="2551684"/>
            <a:ext cx="3870325" cy="5226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25"/>
              </a:spcBef>
            </a:pPr>
            <a:r>
              <a:rPr sz="1600" spc="-200" dirty="0">
                <a:solidFill>
                  <a:srgbClr val="00B0F0"/>
                </a:solidFill>
                <a:latin typeface="Arial Black"/>
                <a:cs typeface="Arial Black"/>
              </a:rPr>
              <a:t>A</a:t>
            </a:r>
            <a:r>
              <a:rPr sz="1600" spc="-110" dirty="0">
                <a:solidFill>
                  <a:srgbClr val="00B0F0"/>
                </a:solidFill>
                <a:latin typeface="Arial Black"/>
                <a:cs typeface="Arial Black"/>
              </a:rPr>
              <a:t> </a:t>
            </a:r>
            <a:r>
              <a:rPr sz="1600" spc="-125" dirty="0">
                <a:solidFill>
                  <a:srgbClr val="00B0F0"/>
                </a:solidFill>
                <a:latin typeface="Arial Black"/>
                <a:cs typeface="Arial Black"/>
              </a:rPr>
              <a:t>structure</a:t>
            </a:r>
            <a:r>
              <a:rPr sz="1600" spc="-110" dirty="0">
                <a:solidFill>
                  <a:srgbClr val="00B0F0"/>
                </a:solidFill>
                <a:latin typeface="Arial Black"/>
                <a:cs typeface="Arial Black"/>
              </a:rPr>
              <a:t> </a:t>
            </a:r>
            <a:r>
              <a:rPr sz="1600" spc="-105" dirty="0">
                <a:solidFill>
                  <a:srgbClr val="00B0F0"/>
                </a:solidFill>
                <a:latin typeface="Arial Black"/>
                <a:cs typeface="Arial Black"/>
              </a:rPr>
              <a:t>to hold </a:t>
            </a:r>
            <a:r>
              <a:rPr sz="1600" spc="-60" dirty="0">
                <a:solidFill>
                  <a:srgbClr val="00B0F0"/>
                </a:solidFill>
                <a:latin typeface="Arial Black"/>
                <a:cs typeface="Arial Black"/>
              </a:rPr>
              <a:t>applications: </a:t>
            </a:r>
            <a:r>
              <a:rPr sz="1600" spc="-140" dirty="0">
                <a:solidFill>
                  <a:srgbClr val="130F24"/>
                </a:solidFill>
                <a:latin typeface="Arial Black"/>
                <a:cs typeface="Arial Black"/>
              </a:rPr>
              <a:t>Angular,</a:t>
            </a:r>
            <a:r>
              <a:rPr sz="1600" spc="-8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600" spc="-170" dirty="0">
                <a:solidFill>
                  <a:srgbClr val="130F24"/>
                </a:solidFill>
                <a:latin typeface="Arial Black"/>
                <a:cs typeface="Arial Black"/>
              </a:rPr>
              <a:t>Express,</a:t>
            </a:r>
            <a:r>
              <a:rPr sz="1600" spc="-8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600" spc="-155" dirty="0">
                <a:solidFill>
                  <a:srgbClr val="130F24"/>
                </a:solidFill>
                <a:latin typeface="Arial Black"/>
                <a:cs typeface="Arial Black"/>
              </a:rPr>
              <a:t>Emberjs,</a:t>
            </a:r>
            <a:r>
              <a:rPr sz="1600" spc="-8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600" spc="-170" dirty="0">
                <a:solidFill>
                  <a:srgbClr val="130F24"/>
                </a:solidFill>
                <a:latin typeface="Arial Black"/>
                <a:cs typeface="Arial Black"/>
              </a:rPr>
              <a:t>VueJS,</a:t>
            </a:r>
            <a:r>
              <a:rPr sz="1600" spc="-8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600" spc="-125" dirty="0">
                <a:solidFill>
                  <a:srgbClr val="130F24"/>
                </a:solidFill>
                <a:latin typeface="Arial Black"/>
                <a:cs typeface="Arial Black"/>
              </a:rPr>
              <a:t>React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1459" y="3401209"/>
            <a:ext cx="1047750" cy="81153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Times New Roman"/>
              <a:cs typeface="Times New Roman"/>
            </a:endParaRPr>
          </a:p>
          <a:p>
            <a:pPr marL="147320" marR="141605" indent="57150">
              <a:lnSpc>
                <a:spcPct val="103099"/>
              </a:lnSpc>
              <a:spcBef>
                <a:spcPts val="5"/>
              </a:spcBef>
            </a:pPr>
            <a:r>
              <a:rPr sz="1300" spc="-10" dirty="0">
                <a:solidFill>
                  <a:srgbClr val="FFFFFF"/>
                </a:solidFill>
                <a:latin typeface="Arial MT"/>
                <a:cs typeface="Arial MT"/>
              </a:rPr>
              <a:t>Package Managers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51405" y="3523996"/>
            <a:ext cx="8850630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1600" spc="-150" dirty="0">
                <a:solidFill>
                  <a:srgbClr val="7030A0"/>
                </a:solidFill>
                <a:latin typeface="Arial Black"/>
                <a:cs typeface="Arial Black"/>
              </a:rPr>
              <a:t>Software</a:t>
            </a:r>
            <a:r>
              <a:rPr sz="1600" spc="-9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20" dirty="0">
                <a:solidFill>
                  <a:srgbClr val="7030A0"/>
                </a:solidFill>
                <a:latin typeface="Arial Black"/>
                <a:cs typeface="Arial Black"/>
              </a:rPr>
              <a:t>that</a:t>
            </a:r>
            <a:r>
              <a:rPr sz="1600" spc="-8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55" dirty="0">
                <a:solidFill>
                  <a:srgbClr val="7030A0"/>
                </a:solidFill>
                <a:latin typeface="Arial Black"/>
                <a:cs typeface="Arial Black"/>
              </a:rPr>
              <a:t>installs,</a:t>
            </a:r>
            <a:r>
              <a:rPr sz="1600" spc="-8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35" dirty="0">
                <a:solidFill>
                  <a:srgbClr val="7030A0"/>
                </a:solidFill>
                <a:latin typeface="Arial Black"/>
                <a:cs typeface="Arial Black"/>
              </a:rPr>
              <a:t>upgrades,</a:t>
            </a:r>
            <a:r>
              <a:rPr sz="1600" spc="-7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30" dirty="0">
                <a:solidFill>
                  <a:srgbClr val="7030A0"/>
                </a:solidFill>
                <a:latin typeface="Arial Black"/>
                <a:cs typeface="Arial Black"/>
              </a:rPr>
              <a:t>configures,</a:t>
            </a:r>
            <a:r>
              <a:rPr sz="1600" spc="-8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400" dirty="0">
                <a:solidFill>
                  <a:srgbClr val="7030A0"/>
                </a:solidFill>
                <a:latin typeface="Arial Black"/>
                <a:cs typeface="Arial Black"/>
              </a:rPr>
              <a:t>&amp;</a:t>
            </a:r>
            <a:r>
              <a:rPr sz="1600" spc="-8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50" dirty="0">
                <a:solidFill>
                  <a:srgbClr val="7030A0"/>
                </a:solidFill>
                <a:latin typeface="Arial Black"/>
                <a:cs typeface="Arial Black"/>
              </a:rPr>
              <a:t>removes</a:t>
            </a:r>
            <a:r>
              <a:rPr sz="1600" spc="-8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70" dirty="0">
                <a:solidFill>
                  <a:srgbClr val="7030A0"/>
                </a:solidFill>
                <a:latin typeface="Arial Black"/>
                <a:cs typeface="Arial Black"/>
              </a:rPr>
              <a:t>packages</a:t>
            </a:r>
            <a:r>
              <a:rPr sz="1600" spc="-8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45" dirty="0">
                <a:solidFill>
                  <a:srgbClr val="7030A0"/>
                </a:solidFill>
                <a:latin typeface="Arial Black"/>
                <a:cs typeface="Arial Black"/>
              </a:rPr>
              <a:t>maintained</a:t>
            </a:r>
            <a:r>
              <a:rPr sz="1600" spc="-8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20" dirty="0">
                <a:solidFill>
                  <a:srgbClr val="7030A0"/>
                </a:solidFill>
                <a:latin typeface="Arial Black"/>
                <a:cs typeface="Arial Black"/>
              </a:rPr>
              <a:t>in</a:t>
            </a:r>
            <a:r>
              <a:rPr sz="1600" spc="-8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10" dirty="0">
                <a:solidFill>
                  <a:srgbClr val="7030A0"/>
                </a:solidFill>
                <a:latin typeface="Arial Black"/>
                <a:cs typeface="Arial Black"/>
              </a:rPr>
              <a:t>repositories: </a:t>
            </a:r>
            <a:r>
              <a:rPr sz="1600" spc="-145" dirty="0">
                <a:solidFill>
                  <a:srgbClr val="130F24"/>
                </a:solidFill>
                <a:latin typeface="Arial Black"/>
                <a:cs typeface="Arial Black"/>
              </a:rPr>
              <a:t>npm,</a:t>
            </a:r>
            <a:r>
              <a:rPr sz="1600" spc="-10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600" spc="-140" dirty="0">
                <a:solidFill>
                  <a:srgbClr val="130F24"/>
                </a:solidFill>
                <a:latin typeface="Arial Black"/>
                <a:cs typeface="Arial Black"/>
              </a:rPr>
              <a:t>yarn,</a:t>
            </a:r>
            <a:r>
              <a:rPr sz="1600" spc="-10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600" spc="-20" dirty="0">
                <a:solidFill>
                  <a:srgbClr val="130F24"/>
                </a:solidFill>
                <a:latin typeface="Arial Black"/>
                <a:cs typeface="Arial Black"/>
              </a:rPr>
              <a:t>gulp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1459" y="4386752"/>
            <a:ext cx="1047750" cy="811530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1366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94"/>
              </a:spcBef>
            </a:pPr>
            <a:endParaRPr sz="1300">
              <a:latin typeface="Times New Roman"/>
              <a:cs typeface="Times New Roman"/>
            </a:endParaRPr>
          </a:p>
          <a:p>
            <a:pPr marL="20193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Arial MT"/>
                <a:cs typeface="Arial MT"/>
              </a:rPr>
              <a:t>Libraries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1459" y="5400428"/>
            <a:ext cx="1047750" cy="81153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1149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5"/>
              </a:spcBef>
            </a:pPr>
            <a:endParaRPr sz="1300">
              <a:latin typeface="Times New Roman"/>
              <a:cs typeface="Times New Roman"/>
            </a:endParaRPr>
          </a:p>
          <a:p>
            <a:pPr marL="263525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Arial MT"/>
                <a:cs typeface="Arial MT"/>
              </a:rPr>
              <a:t>Linting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51405" y="4401820"/>
            <a:ext cx="9252585" cy="177800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25"/>
              </a:spcBef>
            </a:pPr>
            <a:r>
              <a:rPr sz="1600" spc="-200" dirty="0">
                <a:solidFill>
                  <a:srgbClr val="00B0F0"/>
                </a:solidFill>
                <a:latin typeface="Arial Black"/>
                <a:cs typeface="Arial Black"/>
              </a:rPr>
              <a:t>A</a:t>
            </a:r>
            <a:r>
              <a:rPr sz="1600" spc="-95" dirty="0">
                <a:solidFill>
                  <a:srgbClr val="00B0F0"/>
                </a:solidFill>
                <a:latin typeface="Arial Black"/>
                <a:cs typeface="Arial Black"/>
              </a:rPr>
              <a:t> </a:t>
            </a:r>
            <a:r>
              <a:rPr sz="1600" spc="-125" dirty="0">
                <a:solidFill>
                  <a:srgbClr val="00B0F0"/>
                </a:solidFill>
                <a:latin typeface="Arial Black"/>
                <a:cs typeface="Arial Black"/>
              </a:rPr>
              <a:t>collection</a:t>
            </a:r>
            <a:r>
              <a:rPr sz="1600" spc="-90" dirty="0">
                <a:solidFill>
                  <a:srgbClr val="00B0F0"/>
                </a:solidFill>
                <a:latin typeface="Arial Black"/>
                <a:cs typeface="Arial Black"/>
              </a:rPr>
              <a:t> </a:t>
            </a:r>
            <a:r>
              <a:rPr sz="1600" spc="-85" dirty="0">
                <a:solidFill>
                  <a:srgbClr val="00B0F0"/>
                </a:solidFill>
                <a:latin typeface="Arial Black"/>
                <a:cs typeface="Arial Black"/>
              </a:rPr>
              <a:t>of</a:t>
            </a:r>
            <a:r>
              <a:rPr sz="1600" spc="-95" dirty="0">
                <a:solidFill>
                  <a:srgbClr val="00B0F0"/>
                </a:solidFill>
                <a:latin typeface="Arial Black"/>
                <a:cs typeface="Arial Black"/>
              </a:rPr>
              <a:t> </a:t>
            </a:r>
            <a:r>
              <a:rPr sz="1600" spc="-120" dirty="0">
                <a:solidFill>
                  <a:srgbClr val="00B0F0"/>
                </a:solidFill>
                <a:latin typeface="Arial Black"/>
                <a:cs typeface="Arial Black"/>
              </a:rPr>
              <a:t>functions</a:t>
            </a:r>
            <a:r>
              <a:rPr sz="1600" spc="-95" dirty="0">
                <a:solidFill>
                  <a:srgbClr val="00B0F0"/>
                </a:solidFill>
                <a:latin typeface="Arial Black"/>
                <a:cs typeface="Arial Black"/>
              </a:rPr>
              <a:t> </a:t>
            </a:r>
            <a:r>
              <a:rPr sz="1600" spc="-105" dirty="0">
                <a:solidFill>
                  <a:srgbClr val="00B0F0"/>
                </a:solidFill>
                <a:latin typeface="Arial Black"/>
                <a:cs typeface="Arial Black"/>
              </a:rPr>
              <a:t>to</a:t>
            </a:r>
            <a:r>
              <a:rPr sz="1600" spc="-90" dirty="0">
                <a:solidFill>
                  <a:srgbClr val="00B0F0"/>
                </a:solidFill>
                <a:latin typeface="Arial Black"/>
                <a:cs typeface="Arial Black"/>
              </a:rPr>
              <a:t> </a:t>
            </a:r>
            <a:r>
              <a:rPr sz="1600" spc="-130" dirty="0">
                <a:solidFill>
                  <a:srgbClr val="00B0F0"/>
                </a:solidFill>
                <a:latin typeface="Arial Black"/>
                <a:cs typeface="Arial Black"/>
              </a:rPr>
              <a:t>perform</a:t>
            </a:r>
            <a:r>
              <a:rPr sz="1600" spc="-90" dirty="0">
                <a:solidFill>
                  <a:srgbClr val="00B0F0"/>
                </a:solidFill>
                <a:latin typeface="Arial Black"/>
                <a:cs typeface="Arial Black"/>
              </a:rPr>
              <a:t> </a:t>
            </a:r>
            <a:r>
              <a:rPr sz="1600" spc="-155" dirty="0">
                <a:solidFill>
                  <a:srgbClr val="00B0F0"/>
                </a:solidFill>
                <a:latin typeface="Arial Black"/>
                <a:cs typeface="Arial Black"/>
              </a:rPr>
              <a:t>an</a:t>
            </a:r>
            <a:r>
              <a:rPr sz="1600" spc="-90" dirty="0">
                <a:solidFill>
                  <a:srgbClr val="00B0F0"/>
                </a:solidFill>
                <a:latin typeface="Arial Black"/>
                <a:cs typeface="Arial Black"/>
              </a:rPr>
              <a:t> </a:t>
            </a:r>
            <a:r>
              <a:rPr sz="1600" spc="-125" dirty="0">
                <a:solidFill>
                  <a:srgbClr val="00B0F0"/>
                </a:solidFill>
                <a:latin typeface="Arial Black"/>
                <a:cs typeface="Arial Black"/>
              </a:rPr>
              <a:t>operation</a:t>
            </a:r>
            <a:r>
              <a:rPr sz="1600" spc="-85" dirty="0">
                <a:solidFill>
                  <a:srgbClr val="00B0F0"/>
                </a:solidFill>
                <a:latin typeface="Arial Black"/>
                <a:cs typeface="Arial Black"/>
              </a:rPr>
              <a:t> </a:t>
            </a:r>
            <a:r>
              <a:rPr sz="1600" spc="-100" dirty="0">
                <a:solidFill>
                  <a:srgbClr val="00B0F0"/>
                </a:solidFill>
                <a:latin typeface="Arial Black"/>
                <a:cs typeface="Arial Black"/>
              </a:rPr>
              <a:t>for</a:t>
            </a:r>
            <a:r>
              <a:rPr sz="1600" spc="-95" dirty="0">
                <a:solidFill>
                  <a:srgbClr val="00B0F0"/>
                </a:solidFill>
                <a:latin typeface="Arial Black"/>
                <a:cs typeface="Arial Black"/>
              </a:rPr>
              <a:t> </a:t>
            </a:r>
            <a:r>
              <a:rPr sz="1600" spc="-140" dirty="0">
                <a:solidFill>
                  <a:srgbClr val="00B0F0"/>
                </a:solidFill>
                <a:latin typeface="Arial Black"/>
                <a:cs typeface="Arial Black"/>
              </a:rPr>
              <a:t>quick</a:t>
            </a:r>
            <a:r>
              <a:rPr sz="1600" spc="-90" dirty="0">
                <a:solidFill>
                  <a:srgbClr val="00B0F0"/>
                </a:solidFill>
                <a:latin typeface="Arial Black"/>
                <a:cs typeface="Arial Black"/>
              </a:rPr>
              <a:t> </a:t>
            </a:r>
            <a:r>
              <a:rPr sz="1600" spc="-140" dirty="0">
                <a:solidFill>
                  <a:srgbClr val="00B0F0"/>
                </a:solidFill>
                <a:latin typeface="Arial Black"/>
                <a:cs typeface="Arial Black"/>
              </a:rPr>
              <a:t>implementation.</a:t>
            </a:r>
            <a:r>
              <a:rPr sz="1600" spc="-90" dirty="0">
                <a:solidFill>
                  <a:srgbClr val="00B0F0"/>
                </a:solidFill>
                <a:latin typeface="Arial Black"/>
                <a:cs typeface="Arial Black"/>
              </a:rPr>
              <a:t> </a:t>
            </a:r>
            <a:r>
              <a:rPr sz="1600" spc="-160" dirty="0">
                <a:solidFill>
                  <a:srgbClr val="00B0F0"/>
                </a:solidFill>
                <a:latin typeface="Arial Black"/>
                <a:cs typeface="Arial Black"/>
              </a:rPr>
              <a:t>Used</a:t>
            </a:r>
            <a:r>
              <a:rPr sz="1600" spc="-90" dirty="0">
                <a:solidFill>
                  <a:srgbClr val="00B0F0"/>
                </a:solidFill>
                <a:latin typeface="Arial Black"/>
                <a:cs typeface="Arial Black"/>
              </a:rPr>
              <a:t> </a:t>
            </a:r>
            <a:r>
              <a:rPr sz="1600" spc="-100" dirty="0">
                <a:solidFill>
                  <a:srgbClr val="00B0F0"/>
                </a:solidFill>
                <a:latin typeface="Arial Black"/>
                <a:cs typeface="Arial Black"/>
              </a:rPr>
              <a:t>for</a:t>
            </a:r>
            <a:r>
              <a:rPr sz="1600" spc="-95" dirty="0">
                <a:solidFill>
                  <a:srgbClr val="00B0F0"/>
                </a:solidFill>
                <a:latin typeface="Arial Black"/>
                <a:cs typeface="Arial Black"/>
              </a:rPr>
              <a:t> </a:t>
            </a:r>
            <a:r>
              <a:rPr sz="1600" spc="-120" dirty="0">
                <a:solidFill>
                  <a:srgbClr val="00B0F0"/>
                </a:solidFill>
                <a:latin typeface="Arial Black"/>
                <a:cs typeface="Arial Black"/>
              </a:rPr>
              <a:t>animations, </a:t>
            </a:r>
            <a:r>
              <a:rPr sz="1600" spc="-150" dirty="0">
                <a:solidFill>
                  <a:srgbClr val="00B0F0"/>
                </a:solidFill>
                <a:latin typeface="Arial Black"/>
                <a:cs typeface="Arial Black"/>
              </a:rPr>
              <a:t>data</a:t>
            </a:r>
            <a:r>
              <a:rPr sz="1600" spc="-85" dirty="0">
                <a:solidFill>
                  <a:srgbClr val="00B0F0"/>
                </a:solidFill>
                <a:latin typeface="Arial Black"/>
                <a:cs typeface="Arial Black"/>
              </a:rPr>
              <a:t> </a:t>
            </a:r>
            <a:r>
              <a:rPr sz="1600" spc="-145" dirty="0">
                <a:solidFill>
                  <a:srgbClr val="00B0F0"/>
                </a:solidFill>
                <a:latin typeface="Arial Black"/>
                <a:cs typeface="Arial Black"/>
              </a:rPr>
              <a:t>visualization,</a:t>
            </a:r>
            <a:r>
              <a:rPr sz="1600" spc="-80" dirty="0">
                <a:solidFill>
                  <a:srgbClr val="00B0F0"/>
                </a:solidFill>
                <a:latin typeface="Arial Black"/>
                <a:cs typeface="Arial Black"/>
              </a:rPr>
              <a:t> </a:t>
            </a:r>
            <a:r>
              <a:rPr sz="1600" spc="-150" dirty="0">
                <a:solidFill>
                  <a:srgbClr val="00B0F0"/>
                </a:solidFill>
                <a:latin typeface="Arial Black"/>
                <a:cs typeface="Arial Black"/>
              </a:rPr>
              <a:t>data</a:t>
            </a:r>
            <a:r>
              <a:rPr sz="1600" spc="-85" dirty="0">
                <a:solidFill>
                  <a:srgbClr val="00B0F0"/>
                </a:solidFill>
                <a:latin typeface="Arial Black"/>
                <a:cs typeface="Arial Black"/>
              </a:rPr>
              <a:t> </a:t>
            </a:r>
            <a:r>
              <a:rPr sz="1600" spc="-125" dirty="0">
                <a:solidFill>
                  <a:srgbClr val="00B0F0"/>
                </a:solidFill>
                <a:latin typeface="Arial Black"/>
                <a:cs typeface="Arial Black"/>
              </a:rPr>
              <a:t>handling,</a:t>
            </a:r>
            <a:r>
              <a:rPr sz="1600" spc="-75" dirty="0">
                <a:solidFill>
                  <a:srgbClr val="00B0F0"/>
                </a:solidFill>
                <a:latin typeface="Arial Black"/>
                <a:cs typeface="Arial Black"/>
              </a:rPr>
              <a:t> </a:t>
            </a:r>
            <a:r>
              <a:rPr sz="1600" spc="-140" dirty="0">
                <a:solidFill>
                  <a:srgbClr val="00B0F0"/>
                </a:solidFill>
                <a:latin typeface="Arial Black"/>
                <a:cs typeface="Arial Black"/>
              </a:rPr>
              <a:t>user</a:t>
            </a:r>
            <a:r>
              <a:rPr sz="1600" spc="-85" dirty="0">
                <a:solidFill>
                  <a:srgbClr val="00B0F0"/>
                </a:solidFill>
                <a:latin typeface="Arial Black"/>
                <a:cs typeface="Arial Black"/>
              </a:rPr>
              <a:t> </a:t>
            </a:r>
            <a:r>
              <a:rPr sz="1600" spc="-130" dirty="0">
                <a:solidFill>
                  <a:srgbClr val="00B0F0"/>
                </a:solidFill>
                <a:latin typeface="Arial Black"/>
                <a:cs typeface="Arial Black"/>
              </a:rPr>
              <a:t>interface</a:t>
            </a:r>
            <a:r>
              <a:rPr sz="1600" spc="-90" dirty="0">
                <a:solidFill>
                  <a:srgbClr val="00B0F0"/>
                </a:solidFill>
                <a:latin typeface="Arial Black"/>
                <a:cs typeface="Arial Black"/>
              </a:rPr>
              <a:t> </a:t>
            </a:r>
            <a:r>
              <a:rPr sz="1600" spc="-229" dirty="0">
                <a:solidFill>
                  <a:srgbClr val="00B0F0"/>
                </a:solidFill>
                <a:latin typeface="Arial Black"/>
                <a:cs typeface="Arial Black"/>
              </a:rPr>
              <a:t>7</a:t>
            </a:r>
            <a:r>
              <a:rPr sz="1600" spc="-85" dirty="0">
                <a:solidFill>
                  <a:srgbClr val="00B0F0"/>
                </a:solidFill>
                <a:latin typeface="Arial Black"/>
                <a:cs typeface="Arial Black"/>
              </a:rPr>
              <a:t> </a:t>
            </a:r>
            <a:r>
              <a:rPr sz="1600" spc="-10" dirty="0">
                <a:solidFill>
                  <a:srgbClr val="00B0F0"/>
                </a:solidFill>
                <a:latin typeface="Arial Black"/>
                <a:cs typeface="Arial Black"/>
              </a:rPr>
              <a:t>more: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ts val="1895"/>
              </a:lnSpc>
            </a:pPr>
            <a:r>
              <a:rPr sz="1600" spc="-160" dirty="0">
                <a:solidFill>
                  <a:srgbClr val="130F24"/>
                </a:solidFill>
                <a:latin typeface="Arial Black"/>
                <a:cs typeface="Arial Black"/>
              </a:rPr>
              <a:t>mocha,</a:t>
            </a:r>
            <a:r>
              <a:rPr sz="1600" spc="-8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600" spc="-155" dirty="0">
                <a:solidFill>
                  <a:srgbClr val="130F24"/>
                </a:solidFill>
                <a:latin typeface="Arial Black"/>
                <a:cs typeface="Arial Black"/>
              </a:rPr>
              <a:t>socket.io,</a:t>
            </a:r>
            <a:r>
              <a:rPr sz="1600" spc="-7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600" spc="-170" dirty="0">
                <a:solidFill>
                  <a:srgbClr val="130F24"/>
                </a:solidFill>
                <a:latin typeface="Arial Black"/>
                <a:cs typeface="Arial Black"/>
              </a:rPr>
              <a:t>webpack,</a:t>
            </a:r>
            <a:r>
              <a:rPr sz="1600" spc="-8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Black"/>
                <a:cs typeface="Arial Black"/>
              </a:rPr>
              <a:t>jQuery</a:t>
            </a:r>
            <a:endParaRPr sz="1600">
              <a:latin typeface="Arial Black"/>
              <a:cs typeface="Arial Black"/>
            </a:endParaRPr>
          </a:p>
          <a:p>
            <a:pPr marL="12700" marR="829310">
              <a:lnSpc>
                <a:spcPct val="105000"/>
              </a:lnSpc>
              <a:spcBef>
                <a:spcPts val="2065"/>
              </a:spcBef>
            </a:pPr>
            <a:r>
              <a:rPr sz="1600" spc="-160" dirty="0">
                <a:solidFill>
                  <a:srgbClr val="7030A0"/>
                </a:solidFill>
                <a:latin typeface="Arial Black"/>
                <a:cs typeface="Arial Black"/>
              </a:rPr>
              <a:t>Used</a:t>
            </a:r>
            <a:r>
              <a:rPr sz="1600" spc="-105" dirty="0">
                <a:solidFill>
                  <a:srgbClr val="7030A0"/>
                </a:solidFill>
                <a:latin typeface="Arial Black"/>
                <a:cs typeface="Arial Black"/>
              </a:rPr>
              <a:t> to</a:t>
            </a:r>
            <a:r>
              <a:rPr sz="1600" spc="-10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50" dirty="0">
                <a:solidFill>
                  <a:srgbClr val="7030A0"/>
                </a:solidFill>
                <a:latin typeface="Arial Black"/>
                <a:cs typeface="Arial Black"/>
              </a:rPr>
              <a:t>maintain</a:t>
            </a:r>
            <a:r>
              <a:rPr sz="1600" spc="-9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05" dirty="0">
                <a:solidFill>
                  <a:srgbClr val="7030A0"/>
                </a:solidFill>
                <a:latin typeface="Arial Black"/>
                <a:cs typeface="Arial Black"/>
              </a:rPr>
              <a:t>the </a:t>
            </a:r>
            <a:r>
              <a:rPr sz="1600" spc="-120" dirty="0">
                <a:solidFill>
                  <a:srgbClr val="7030A0"/>
                </a:solidFill>
                <a:latin typeface="Arial Black"/>
                <a:cs typeface="Arial Black"/>
              </a:rPr>
              <a:t>quality</a:t>
            </a:r>
            <a:r>
              <a:rPr sz="1600" spc="-9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85" dirty="0">
                <a:solidFill>
                  <a:srgbClr val="7030A0"/>
                </a:solidFill>
                <a:latin typeface="Arial Black"/>
                <a:cs typeface="Arial Black"/>
              </a:rPr>
              <a:t>of</a:t>
            </a:r>
            <a:r>
              <a:rPr sz="1600" spc="-10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30" dirty="0">
                <a:solidFill>
                  <a:srgbClr val="7030A0"/>
                </a:solidFill>
                <a:latin typeface="Arial Black"/>
                <a:cs typeface="Arial Black"/>
              </a:rPr>
              <a:t>code,</a:t>
            </a:r>
            <a:r>
              <a:rPr sz="1600" spc="-9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30" dirty="0">
                <a:solidFill>
                  <a:srgbClr val="7030A0"/>
                </a:solidFill>
                <a:latin typeface="Arial Black"/>
                <a:cs typeface="Arial Black"/>
              </a:rPr>
              <a:t>readability</a:t>
            </a:r>
            <a:r>
              <a:rPr sz="1600" spc="-9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85" dirty="0">
                <a:solidFill>
                  <a:srgbClr val="7030A0"/>
                </a:solidFill>
                <a:latin typeface="Arial Black"/>
                <a:cs typeface="Arial Black"/>
              </a:rPr>
              <a:t>of</a:t>
            </a:r>
            <a:r>
              <a:rPr sz="1600" spc="-10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30" dirty="0">
                <a:solidFill>
                  <a:srgbClr val="7030A0"/>
                </a:solidFill>
                <a:latin typeface="Arial Black"/>
                <a:cs typeface="Arial Black"/>
              </a:rPr>
              <a:t>code,</a:t>
            </a:r>
            <a:r>
              <a:rPr sz="1600" spc="-9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05" dirty="0">
                <a:solidFill>
                  <a:srgbClr val="7030A0"/>
                </a:solidFill>
                <a:latin typeface="Arial Black"/>
                <a:cs typeface="Arial Black"/>
              </a:rPr>
              <a:t>identify</a:t>
            </a:r>
            <a:r>
              <a:rPr sz="1600" spc="-9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30" dirty="0">
                <a:solidFill>
                  <a:srgbClr val="7030A0"/>
                </a:solidFill>
                <a:latin typeface="Arial Black"/>
                <a:cs typeface="Arial Black"/>
              </a:rPr>
              <a:t>structural</a:t>
            </a:r>
            <a:r>
              <a:rPr sz="1600" spc="-10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45" dirty="0">
                <a:solidFill>
                  <a:srgbClr val="7030A0"/>
                </a:solidFill>
                <a:latin typeface="Arial Black"/>
                <a:cs typeface="Arial Black"/>
              </a:rPr>
              <a:t>problems,</a:t>
            </a:r>
            <a:r>
              <a:rPr sz="1600" spc="-9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450" dirty="0">
                <a:solidFill>
                  <a:srgbClr val="7030A0"/>
                </a:solidFill>
                <a:latin typeface="Arial Black"/>
                <a:cs typeface="Arial Black"/>
              </a:rPr>
              <a:t>&amp;</a:t>
            </a:r>
            <a:r>
              <a:rPr sz="1600" spc="-135" dirty="0">
                <a:solidFill>
                  <a:srgbClr val="7030A0"/>
                </a:solidFill>
                <a:latin typeface="Arial Black"/>
                <a:cs typeface="Arial Black"/>
              </a:rPr>
              <a:t> discover</a:t>
            </a:r>
            <a:r>
              <a:rPr sz="1600" spc="-9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05" dirty="0">
                <a:solidFill>
                  <a:srgbClr val="7030A0"/>
                </a:solidFill>
                <a:latin typeface="Arial Black"/>
                <a:cs typeface="Arial Black"/>
              </a:rPr>
              <a:t>ugly</a:t>
            </a:r>
            <a:r>
              <a:rPr sz="1600" spc="-85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60" dirty="0">
                <a:solidFill>
                  <a:srgbClr val="7030A0"/>
                </a:solidFill>
                <a:latin typeface="Arial Black"/>
                <a:cs typeface="Arial Black"/>
              </a:rPr>
              <a:t>syntax</a:t>
            </a:r>
            <a:r>
              <a:rPr sz="1600" spc="-90" dirty="0">
                <a:solidFill>
                  <a:srgbClr val="7030A0"/>
                </a:solidFill>
                <a:latin typeface="Arial Black"/>
                <a:cs typeface="Arial Black"/>
              </a:rPr>
              <a:t> </a:t>
            </a:r>
            <a:r>
              <a:rPr sz="1600" spc="-10" dirty="0">
                <a:solidFill>
                  <a:srgbClr val="7030A0"/>
                </a:solidFill>
                <a:latin typeface="Arial Black"/>
                <a:cs typeface="Arial Black"/>
              </a:rPr>
              <a:t>errors: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ts val="1895"/>
              </a:lnSpc>
            </a:pPr>
            <a:r>
              <a:rPr sz="1600" spc="-145" dirty="0">
                <a:solidFill>
                  <a:srgbClr val="130F24"/>
                </a:solidFill>
                <a:latin typeface="Arial Black"/>
                <a:cs typeface="Arial Black"/>
              </a:rPr>
              <a:t>ESLint,</a:t>
            </a:r>
            <a:r>
              <a:rPr sz="1600" spc="-6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600" spc="-130" dirty="0">
                <a:solidFill>
                  <a:srgbClr val="130F24"/>
                </a:solidFill>
                <a:latin typeface="Arial Black"/>
                <a:cs typeface="Arial Black"/>
              </a:rPr>
              <a:t>Prettier,</a:t>
            </a:r>
            <a:r>
              <a:rPr sz="1600" spc="-6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600" spc="-20" dirty="0">
                <a:solidFill>
                  <a:srgbClr val="130F24"/>
                </a:solidFill>
                <a:latin typeface="Arial Black"/>
                <a:cs typeface="Arial Black"/>
              </a:rPr>
              <a:t>Flow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Tools</a:t>
            </a:r>
            <a:r>
              <a:rPr spc="-200" dirty="0"/>
              <a:t> </a:t>
            </a:r>
            <a:r>
              <a:rPr spc="-270" dirty="0"/>
              <a:t>Used</a:t>
            </a:r>
            <a:r>
              <a:rPr spc="-204" dirty="0"/>
              <a:t> </a:t>
            </a:r>
            <a:r>
              <a:rPr spc="-170" dirty="0"/>
              <a:t>to</a:t>
            </a:r>
            <a:r>
              <a:rPr spc="-200" dirty="0"/>
              <a:t> Develop</a:t>
            </a:r>
            <a:r>
              <a:rPr spc="-204" dirty="0"/>
              <a:t> </a:t>
            </a:r>
            <a:r>
              <a:rPr spc="-365" dirty="0"/>
              <a:t>a</a:t>
            </a:r>
            <a:r>
              <a:rPr spc="-210" dirty="0"/>
              <a:t> </a:t>
            </a:r>
            <a:r>
              <a:rPr spc="-260" dirty="0"/>
              <a:t>JavaScript</a:t>
            </a:r>
            <a:r>
              <a:rPr spc="-204" dirty="0"/>
              <a:t> </a:t>
            </a:r>
            <a:r>
              <a:rPr spc="-180" dirty="0"/>
              <a:t>Web</a:t>
            </a:r>
            <a:r>
              <a:rPr spc="-204" dirty="0"/>
              <a:t> </a:t>
            </a:r>
            <a:r>
              <a:rPr spc="-35" dirty="0"/>
              <a:t>App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EDA7DD5-39A0-AEC2-FCE0-0F127F9B3B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4</a:t>
            </a:fld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036583" y="2773171"/>
            <a:ext cx="588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6204" y="352145"/>
          <a:ext cx="8653142" cy="4788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9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5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71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94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3200" spc="-315" dirty="0">
                          <a:solidFill>
                            <a:srgbClr val="130F24"/>
                          </a:solidFill>
                          <a:latin typeface="Arial Black"/>
                          <a:cs typeface="Arial Black"/>
                        </a:rPr>
                        <a:t>Top</a:t>
                      </a:r>
                      <a:r>
                        <a:rPr sz="3200" spc="-210" dirty="0">
                          <a:solidFill>
                            <a:srgbClr val="130F24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00" spc="-200" dirty="0">
                          <a:solidFill>
                            <a:srgbClr val="130F24"/>
                          </a:solidFill>
                          <a:latin typeface="Arial Black"/>
                          <a:cs typeface="Arial Black"/>
                        </a:rPr>
                        <a:t>5</a:t>
                      </a:r>
                      <a:r>
                        <a:rPr sz="3200" spc="-204" dirty="0">
                          <a:solidFill>
                            <a:srgbClr val="130F24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3200" spc="-290" dirty="0">
                          <a:solidFill>
                            <a:srgbClr val="130F24"/>
                          </a:solidFill>
                          <a:latin typeface="Arial Black"/>
                          <a:cs typeface="Arial Black"/>
                        </a:rPr>
                        <a:t>IDEs</a:t>
                      </a:r>
                      <a:endParaRPr sz="3200">
                        <a:latin typeface="Arial Black"/>
                        <a:cs typeface="Arial Black"/>
                      </a:endParaRPr>
                    </a:p>
                  </a:txBody>
                  <a:tcPr marL="0" marR="0" marT="48895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775"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1800" spc="-20" dirty="0">
                          <a:solidFill>
                            <a:srgbClr val="00B0F0"/>
                          </a:solidFill>
                          <a:latin typeface="Arial MT"/>
                          <a:cs typeface="Arial MT"/>
                        </a:rPr>
                        <a:t>Rank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10604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00" spc="-35" dirty="0">
                          <a:solidFill>
                            <a:srgbClr val="00B0F0"/>
                          </a:solidFill>
                          <a:latin typeface="Arial MT"/>
                          <a:cs typeface="Arial MT"/>
                        </a:rPr>
                        <a:t>(as</a:t>
                      </a:r>
                      <a:r>
                        <a:rPr sz="1200" spc="-5" dirty="0">
                          <a:solidFill>
                            <a:srgbClr val="00B0F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00B0F0"/>
                          </a:solidFill>
                          <a:latin typeface="Arial MT"/>
                          <a:cs typeface="Arial MT"/>
                        </a:rPr>
                        <a:t>of Aug</a:t>
                      </a:r>
                      <a:r>
                        <a:rPr sz="1200" spc="5" dirty="0">
                          <a:solidFill>
                            <a:srgbClr val="00B0F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" dirty="0">
                          <a:solidFill>
                            <a:srgbClr val="00B0F0"/>
                          </a:solidFill>
                          <a:latin typeface="Arial MT"/>
                          <a:cs typeface="Arial MT"/>
                        </a:rPr>
                        <a:t>2022)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86055" marB="0"/>
                </a:tc>
                <a:tc>
                  <a:txBody>
                    <a:bodyPr/>
                    <a:lstStyle/>
                    <a:p>
                      <a:pPr marR="80645"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1800" spc="-25" dirty="0">
                          <a:solidFill>
                            <a:srgbClr val="00B0F0"/>
                          </a:solidFill>
                          <a:latin typeface="Arial MT"/>
                          <a:cs typeface="Arial MT"/>
                        </a:rPr>
                        <a:t>IDE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6055" marB="0"/>
                </a:tc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1800" spc="-10" dirty="0">
                          <a:solidFill>
                            <a:srgbClr val="00B0F0"/>
                          </a:solidFill>
                          <a:latin typeface="Arial MT"/>
                          <a:cs typeface="Arial MT"/>
                        </a:rPr>
                        <a:t>Share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6055" marB="0"/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1800" spc="-10" dirty="0">
                          <a:solidFill>
                            <a:srgbClr val="00B0F0"/>
                          </a:solidFill>
                          <a:latin typeface="Arial MT"/>
                          <a:cs typeface="Arial MT"/>
                        </a:rPr>
                        <a:t>Trend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60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8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775" algn="ctr">
                        <a:lnSpc>
                          <a:spcPts val="2145"/>
                        </a:lnSpc>
                      </a:pPr>
                      <a:r>
                        <a:rPr sz="1800" spc="-409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R="81915" algn="ctr">
                        <a:lnSpc>
                          <a:spcPts val="214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Visual</a:t>
                      </a:r>
                      <a:r>
                        <a:rPr sz="1800" spc="-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Studio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ts val="2145"/>
                        </a:lnSpc>
                      </a:pPr>
                      <a:r>
                        <a:rPr sz="18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28.24</a:t>
                      </a:r>
                      <a:r>
                        <a:rPr sz="1800" spc="-8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%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ts val="2145"/>
                        </a:lnSpc>
                      </a:pPr>
                      <a:r>
                        <a:rPr sz="1800" spc="10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</a:t>
                      </a:r>
                      <a:r>
                        <a:rPr sz="1800" spc="-6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%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2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77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0975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R="8191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Visual</a:t>
                      </a:r>
                      <a:r>
                        <a:rPr sz="1800" spc="-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Studio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0975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12.73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%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0975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7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+1.4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%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0975" marB="0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775" algn="ctr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96215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ctr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Eclipse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96215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1800" spc="-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12.65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%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96215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1800" spc="10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800" spc="-18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1.4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%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96215" marB="0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77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4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R="8191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Android</a:t>
                      </a:r>
                      <a:r>
                        <a:rPr sz="1800" spc="1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Studio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9.04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%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10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</a:t>
                      </a:r>
                      <a:r>
                        <a:rPr sz="1800" spc="-6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%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4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5410" algn="ctr">
                        <a:lnSpc>
                          <a:spcPct val="100000"/>
                        </a:lnSpc>
                        <a:spcBef>
                          <a:spcPts val="2035"/>
                        </a:spcBef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5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58445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ctr">
                        <a:lnSpc>
                          <a:spcPct val="100000"/>
                        </a:lnSpc>
                        <a:spcBef>
                          <a:spcPts val="203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pyCharm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58445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298450">
                        <a:lnSpc>
                          <a:spcPct val="100000"/>
                        </a:lnSpc>
                        <a:spcBef>
                          <a:spcPts val="203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8.45</a:t>
                      </a:r>
                      <a:r>
                        <a:rPr sz="1800" spc="-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%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58445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2035"/>
                        </a:spcBef>
                      </a:pPr>
                      <a:r>
                        <a:rPr sz="18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+0.4</a:t>
                      </a:r>
                      <a:r>
                        <a:rPr sz="1800" spc="-6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%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58445" marB="0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521342" y="5520435"/>
            <a:ext cx="2773680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25120">
              <a:lnSpc>
                <a:spcPct val="105000"/>
              </a:lnSpc>
            </a:pPr>
            <a:r>
              <a:rPr sz="1600" spc="-125" dirty="0">
                <a:solidFill>
                  <a:srgbClr val="404040"/>
                </a:solidFill>
                <a:latin typeface="Arial Black"/>
                <a:cs typeface="Arial Black"/>
              </a:rPr>
              <a:t>Source:</a:t>
            </a:r>
            <a:r>
              <a:rPr sz="1600" spc="-10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rebuchet MS"/>
                <a:cs typeface="Trebuchet MS"/>
              </a:rPr>
              <a:t>Top</a:t>
            </a:r>
            <a:r>
              <a:rPr sz="1600" spc="-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404040"/>
                </a:solidFill>
                <a:latin typeface="Trebuchet MS"/>
                <a:cs typeface="Trebuchet MS"/>
              </a:rPr>
              <a:t>IDE</a:t>
            </a:r>
            <a:r>
              <a:rPr sz="1600" spc="-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rebuchet MS"/>
                <a:cs typeface="Trebuchet MS"/>
              </a:rPr>
              <a:t>index: </a:t>
            </a:r>
            <a:r>
              <a:rPr sz="1600" spc="-55" dirty="0">
                <a:solidFill>
                  <a:srgbClr val="00B0F0"/>
                </a:solidFill>
                <a:latin typeface="Trebuchet MS"/>
                <a:cs typeface="Trebuchet MS"/>
              </a:rPr>
              <a:t>https://pypl.github.io/IDE.html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3783" y="2210358"/>
            <a:ext cx="2975610" cy="1833245"/>
          </a:xfrm>
          <a:custGeom>
            <a:avLst/>
            <a:gdLst/>
            <a:ahLst/>
            <a:cxnLst/>
            <a:rect l="l" t="t" r="r" b="b"/>
            <a:pathLst>
              <a:path w="2975610" h="1833245">
                <a:moveTo>
                  <a:pt x="2975025" y="1378724"/>
                </a:moveTo>
                <a:lnTo>
                  <a:pt x="2521039" y="924750"/>
                </a:lnTo>
                <a:lnTo>
                  <a:pt x="2521039" y="1151737"/>
                </a:lnTo>
                <a:lnTo>
                  <a:pt x="0" y="1151737"/>
                </a:lnTo>
                <a:lnTo>
                  <a:pt x="0" y="1605711"/>
                </a:lnTo>
                <a:lnTo>
                  <a:pt x="2521039" y="1605711"/>
                </a:lnTo>
                <a:lnTo>
                  <a:pt x="2521039" y="1832711"/>
                </a:lnTo>
                <a:lnTo>
                  <a:pt x="2975025" y="1378724"/>
                </a:lnTo>
                <a:close/>
              </a:path>
              <a:path w="2975610" h="1833245">
                <a:moveTo>
                  <a:pt x="2975025" y="453986"/>
                </a:moveTo>
                <a:lnTo>
                  <a:pt x="2521039" y="0"/>
                </a:lnTo>
                <a:lnTo>
                  <a:pt x="2521039" y="226987"/>
                </a:lnTo>
                <a:lnTo>
                  <a:pt x="0" y="226987"/>
                </a:lnTo>
                <a:lnTo>
                  <a:pt x="0" y="680974"/>
                </a:lnTo>
                <a:lnTo>
                  <a:pt x="2521039" y="680974"/>
                </a:lnTo>
                <a:lnTo>
                  <a:pt x="2521039" y="907961"/>
                </a:lnTo>
                <a:lnTo>
                  <a:pt x="2975025" y="453986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D30EC-3EEE-92A9-ABE3-EF77C1D41F7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</a:t>
            </a:fld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930" y="2792475"/>
            <a:ext cx="9602470" cy="11811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sz="4000" spc="-250" dirty="0"/>
              <a:t>Deciding</a:t>
            </a:r>
            <a:r>
              <a:rPr sz="4000" spc="-260" dirty="0"/>
              <a:t> </a:t>
            </a:r>
            <a:r>
              <a:rPr sz="4000" spc="-235" dirty="0"/>
              <a:t>on</a:t>
            </a:r>
            <a:r>
              <a:rPr sz="4000" spc="-260" dirty="0"/>
              <a:t> </a:t>
            </a:r>
            <a:r>
              <a:rPr sz="4000" spc="-430" dirty="0"/>
              <a:t>a</a:t>
            </a:r>
            <a:r>
              <a:rPr sz="4000" spc="-260" dirty="0"/>
              <a:t> </a:t>
            </a:r>
            <a:r>
              <a:rPr sz="4000" spc="-300" dirty="0"/>
              <a:t>Runtime</a:t>
            </a:r>
            <a:r>
              <a:rPr sz="4000" spc="-270" dirty="0"/>
              <a:t> </a:t>
            </a:r>
            <a:r>
              <a:rPr sz="4000" spc="-165" dirty="0"/>
              <a:t>for</a:t>
            </a:r>
            <a:r>
              <a:rPr sz="4000" spc="-254" dirty="0"/>
              <a:t> </a:t>
            </a:r>
            <a:r>
              <a:rPr sz="4000" spc="-430" dirty="0"/>
              <a:t>a</a:t>
            </a:r>
            <a:r>
              <a:rPr sz="4000" spc="-265" dirty="0"/>
              <a:t> </a:t>
            </a:r>
            <a:r>
              <a:rPr sz="4000" spc="-320" dirty="0"/>
              <a:t>JavaScript </a:t>
            </a:r>
            <a:r>
              <a:rPr sz="4000" spc="-25" dirty="0"/>
              <a:t>App</a:t>
            </a:r>
            <a:endParaRPr sz="4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7E67B-7425-BB83-1860-38F9E657C1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</a:t>
            </a:fld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0" dirty="0"/>
              <a:t>What</a:t>
            </a:r>
            <a:r>
              <a:rPr spc="-215" dirty="0"/>
              <a:t> </a:t>
            </a:r>
            <a:r>
              <a:rPr spc="-300" dirty="0"/>
              <a:t>Is</a:t>
            </a:r>
            <a:r>
              <a:rPr spc="-204" dirty="0"/>
              <a:t> </a:t>
            </a:r>
            <a:r>
              <a:rPr spc="-365" dirty="0"/>
              <a:t>a</a:t>
            </a:r>
            <a:r>
              <a:rPr spc="-215" dirty="0"/>
              <a:t> Runtime?</a:t>
            </a:r>
          </a:p>
        </p:txBody>
      </p:sp>
      <p:sp>
        <p:nvSpPr>
          <p:cNvPr id="3" name="object 3"/>
          <p:cNvSpPr/>
          <p:nvPr/>
        </p:nvSpPr>
        <p:spPr>
          <a:xfrm>
            <a:off x="1752600" y="1351898"/>
            <a:ext cx="10302240" cy="1117600"/>
          </a:xfrm>
          <a:custGeom>
            <a:avLst/>
            <a:gdLst/>
            <a:ahLst/>
            <a:cxnLst/>
            <a:rect l="l" t="t" r="r" b="b"/>
            <a:pathLst>
              <a:path w="10302240" h="1117600">
                <a:moveTo>
                  <a:pt x="10116023" y="0"/>
                </a:moveTo>
                <a:lnTo>
                  <a:pt x="186215" y="0"/>
                </a:lnTo>
                <a:lnTo>
                  <a:pt x="136711" y="6651"/>
                </a:lnTo>
                <a:lnTo>
                  <a:pt x="92228" y="25424"/>
                </a:lnTo>
                <a:lnTo>
                  <a:pt x="54541" y="54542"/>
                </a:lnTo>
                <a:lnTo>
                  <a:pt x="25423" y="92230"/>
                </a:lnTo>
                <a:lnTo>
                  <a:pt x="6651" y="136713"/>
                </a:lnTo>
                <a:lnTo>
                  <a:pt x="0" y="186217"/>
                </a:lnTo>
                <a:lnTo>
                  <a:pt x="0" y="931053"/>
                </a:lnTo>
                <a:lnTo>
                  <a:pt x="6651" y="980557"/>
                </a:lnTo>
                <a:lnTo>
                  <a:pt x="25423" y="1025040"/>
                </a:lnTo>
                <a:lnTo>
                  <a:pt x="54541" y="1062729"/>
                </a:lnTo>
                <a:lnTo>
                  <a:pt x="92228" y="1091846"/>
                </a:lnTo>
                <a:lnTo>
                  <a:pt x="136711" y="1110619"/>
                </a:lnTo>
                <a:lnTo>
                  <a:pt x="186215" y="1117271"/>
                </a:lnTo>
                <a:lnTo>
                  <a:pt x="10116023" y="1117271"/>
                </a:lnTo>
                <a:lnTo>
                  <a:pt x="10165527" y="1110619"/>
                </a:lnTo>
                <a:lnTo>
                  <a:pt x="10210010" y="1091846"/>
                </a:lnTo>
                <a:lnTo>
                  <a:pt x="10247698" y="1062729"/>
                </a:lnTo>
                <a:lnTo>
                  <a:pt x="10276816" y="1025040"/>
                </a:lnTo>
                <a:lnTo>
                  <a:pt x="10295588" y="980557"/>
                </a:lnTo>
                <a:lnTo>
                  <a:pt x="10302240" y="931053"/>
                </a:lnTo>
                <a:lnTo>
                  <a:pt x="10302240" y="186217"/>
                </a:lnTo>
                <a:lnTo>
                  <a:pt x="10295588" y="136713"/>
                </a:lnTo>
                <a:lnTo>
                  <a:pt x="10276816" y="92230"/>
                </a:lnTo>
                <a:lnTo>
                  <a:pt x="10247698" y="54542"/>
                </a:lnTo>
                <a:lnTo>
                  <a:pt x="10210010" y="25424"/>
                </a:lnTo>
                <a:lnTo>
                  <a:pt x="10165527" y="6651"/>
                </a:lnTo>
                <a:lnTo>
                  <a:pt x="10116023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2600" y="2526769"/>
            <a:ext cx="10302240" cy="1117600"/>
          </a:xfrm>
          <a:custGeom>
            <a:avLst/>
            <a:gdLst/>
            <a:ahLst/>
            <a:cxnLst/>
            <a:rect l="l" t="t" r="r" b="b"/>
            <a:pathLst>
              <a:path w="10302240" h="1117600">
                <a:moveTo>
                  <a:pt x="10116023" y="0"/>
                </a:moveTo>
                <a:lnTo>
                  <a:pt x="186215" y="0"/>
                </a:lnTo>
                <a:lnTo>
                  <a:pt x="136711" y="6651"/>
                </a:lnTo>
                <a:lnTo>
                  <a:pt x="92228" y="25423"/>
                </a:lnTo>
                <a:lnTo>
                  <a:pt x="54541" y="54541"/>
                </a:lnTo>
                <a:lnTo>
                  <a:pt x="25423" y="92229"/>
                </a:lnTo>
                <a:lnTo>
                  <a:pt x="6651" y="136713"/>
                </a:lnTo>
                <a:lnTo>
                  <a:pt x="0" y="186217"/>
                </a:lnTo>
                <a:lnTo>
                  <a:pt x="0" y="931052"/>
                </a:lnTo>
                <a:lnTo>
                  <a:pt x="6651" y="980556"/>
                </a:lnTo>
                <a:lnTo>
                  <a:pt x="25423" y="1025039"/>
                </a:lnTo>
                <a:lnTo>
                  <a:pt x="54541" y="1062727"/>
                </a:lnTo>
                <a:lnTo>
                  <a:pt x="92228" y="1091845"/>
                </a:lnTo>
                <a:lnTo>
                  <a:pt x="136711" y="1110617"/>
                </a:lnTo>
                <a:lnTo>
                  <a:pt x="186215" y="1117269"/>
                </a:lnTo>
                <a:lnTo>
                  <a:pt x="10116023" y="1117269"/>
                </a:lnTo>
                <a:lnTo>
                  <a:pt x="10165527" y="1110617"/>
                </a:lnTo>
                <a:lnTo>
                  <a:pt x="10210010" y="1091845"/>
                </a:lnTo>
                <a:lnTo>
                  <a:pt x="10247698" y="1062727"/>
                </a:lnTo>
                <a:lnTo>
                  <a:pt x="10276816" y="1025039"/>
                </a:lnTo>
                <a:lnTo>
                  <a:pt x="10295588" y="980556"/>
                </a:lnTo>
                <a:lnTo>
                  <a:pt x="10302240" y="931052"/>
                </a:lnTo>
                <a:lnTo>
                  <a:pt x="10302240" y="186217"/>
                </a:lnTo>
                <a:lnTo>
                  <a:pt x="10295588" y="136713"/>
                </a:lnTo>
                <a:lnTo>
                  <a:pt x="10276816" y="92229"/>
                </a:lnTo>
                <a:lnTo>
                  <a:pt x="10247698" y="54541"/>
                </a:lnTo>
                <a:lnTo>
                  <a:pt x="10210010" y="25423"/>
                </a:lnTo>
                <a:lnTo>
                  <a:pt x="10165527" y="6651"/>
                </a:lnTo>
                <a:lnTo>
                  <a:pt x="10116023" y="0"/>
                </a:lnTo>
                <a:close/>
              </a:path>
            </a:pathLst>
          </a:custGeom>
          <a:solidFill>
            <a:srgbClr val="FF7B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2600" y="3701639"/>
            <a:ext cx="10302240" cy="1117600"/>
          </a:xfrm>
          <a:custGeom>
            <a:avLst/>
            <a:gdLst/>
            <a:ahLst/>
            <a:cxnLst/>
            <a:rect l="l" t="t" r="r" b="b"/>
            <a:pathLst>
              <a:path w="10302240" h="1117600">
                <a:moveTo>
                  <a:pt x="10116023" y="0"/>
                </a:moveTo>
                <a:lnTo>
                  <a:pt x="186215" y="0"/>
                </a:lnTo>
                <a:lnTo>
                  <a:pt x="136711" y="6651"/>
                </a:lnTo>
                <a:lnTo>
                  <a:pt x="92228" y="25424"/>
                </a:lnTo>
                <a:lnTo>
                  <a:pt x="54541" y="54542"/>
                </a:lnTo>
                <a:lnTo>
                  <a:pt x="25423" y="92230"/>
                </a:lnTo>
                <a:lnTo>
                  <a:pt x="6651" y="136713"/>
                </a:lnTo>
                <a:lnTo>
                  <a:pt x="0" y="186217"/>
                </a:lnTo>
                <a:lnTo>
                  <a:pt x="0" y="931053"/>
                </a:lnTo>
                <a:lnTo>
                  <a:pt x="6651" y="980557"/>
                </a:lnTo>
                <a:lnTo>
                  <a:pt x="25423" y="1025040"/>
                </a:lnTo>
                <a:lnTo>
                  <a:pt x="54541" y="1062728"/>
                </a:lnTo>
                <a:lnTo>
                  <a:pt x="92228" y="1091845"/>
                </a:lnTo>
                <a:lnTo>
                  <a:pt x="136711" y="1110617"/>
                </a:lnTo>
                <a:lnTo>
                  <a:pt x="186215" y="1117269"/>
                </a:lnTo>
                <a:lnTo>
                  <a:pt x="10116023" y="1117269"/>
                </a:lnTo>
                <a:lnTo>
                  <a:pt x="10165527" y="1110617"/>
                </a:lnTo>
                <a:lnTo>
                  <a:pt x="10210010" y="1091845"/>
                </a:lnTo>
                <a:lnTo>
                  <a:pt x="10247698" y="1062728"/>
                </a:lnTo>
                <a:lnTo>
                  <a:pt x="10276816" y="1025040"/>
                </a:lnTo>
                <a:lnTo>
                  <a:pt x="10295588" y="980557"/>
                </a:lnTo>
                <a:lnTo>
                  <a:pt x="10302240" y="931053"/>
                </a:lnTo>
                <a:lnTo>
                  <a:pt x="10302240" y="186217"/>
                </a:lnTo>
                <a:lnTo>
                  <a:pt x="10295588" y="136713"/>
                </a:lnTo>
                <a:lnTo>
                  <a:pt x="10276816" y="92230"/>
                </a:lnTo>
                <a:lnTo>
                  <a:pt x="10247698" y="54542"/>
                </a:lnTo>
                <a:lnTo>
                  <a:pt x="10210010" y="25424"/>
                </a:lnTo>
                <a:lnTo>
                  <a:pt x="10165527" y="6651"/>
                </a:lnTo>
                <a:lnTo>
                  <a:pt x="10116023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2600" y="4876510"/>
            <a:ext cx="10302240" cy="1117600"/>
          </a:xfrm>
          <a:custGeom>
            <a:avLst/>
            <a:gdLst/>
            <a:ahLst/>
            <a:cxnLst/>
            <a:rect l="l" t="t" r="r" b="b"/>
            <a:pathLst>
              <a:path w="10302240" h="1117600">
                <a:moveTo>
                  <a:pt x="10116023" y="0"/>
                </a:moveTo>
                <a:lnTo>
                  <a:pt x="186215" y="0"/>
                </a:lnTo>
                <a:lnTo>
                  <a:pt x="136711" y="6651"/>
                </a:lnTo>
                <a:lnTo>
                  <a:pt x="92228" y="25423"/>
                </a:lnTo>
                <a:lnTo>
                  <a:pt x="54541" y="54541"/>
                </a:lnTo>
                <a:lnTo>
                  <a:pt x="25423" y="92229"/>
                </a:lnTo>
                <a:lnTo>
                  <a:pt x="6651" y="136712"/>
                </a:lnTo>
                <a:lnTo>
                  <a:pt x="0" y="186216"/>
                </a:lnTo>
                <a:lnTo>
                  <a:pt x="0" y="931052"/>
                </a:lnTo>
                <a:lnTo>
                  <a:pt x="6651" y="980556"/>
                </a:lnTo>
                <a:lnTo>
                  <a:pt x="25423" y="1025039"/>
                </a:lnTo>
                <a:lnTo>
                  <a:pt x="54541" y="1062727"/>
                </a:lnTo>
                <a:lnTo>
                  <a:pt x="92228" y="1091845"/>
                </a:lnTo>
                <a:lnTo>
                  <a:pt x="136711" y="1110617"/>
                </a:lnTo>
                <a:lnTo>
                  <a:pt x="186215" y="1117269"/>
                </a:lnTo>
                <a:lnTo>
                  <a:pt x="10116023" y="1117269"/>
                </a:lnTo>
                <a:lnTo>
                  <a:pt x="10165527" y="1110617"/>
                </a:lnTo>
                <a:lnTo>
                  <a:pt x="10210010" y="1091845"/>
                </a:lnTo>
                <a:lnTo>
                  <a:pt x="10247698" y="1062727"/>
                </a:lnTo>
                <a:lnTo>
                  <a:pt x="10276816" y="1025039"/>
                </a:lnTo>
                <a:lnTo>
                  <a:pt x="10295588" y="980556"/>
                </a:lnTo>
                <a:lnTo>
                  <a:pt x="10302240" y="931052"/>
                </a:lnTo>
                <a:lnTo>
                  <a:pt x="10302240" y="186216"/>
                </a:lnTo>
                <a:lnTo>
                  <a:pt x="10295588" y="136712"/>
                </a:lnTo>
                <a:lnTo>
                  <a:pt x="10276816" y="92229"/>
                </a:lnTo>
                <a:lnTo>
                  <a:pt x="10247698" y="54541"/>
                </a:lnTo>
                <a:lnTo>
                  <a:pt x="10210010" y="25423"/>
                </a:lnTo>
                <a:lnTo>
                  <a:pt x="10165527" y="6651"/>
                </a:lnTo>
                <a:lnTo>
                  <a:pt x="10116023" y="0"/>
                </a:lnTo>
                <a:close/>
              </a:path>
            </a:pathLst>
          </a:custGeom>
          <a:solidFill>
            <a:srgbClr val="FF7B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70641" y="1723644"/>
            <a:ext cx="10040620" cy="3985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4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Arial Black"/>
                <a:cs typeface="Arial Black"/>
              </a:rPr>
              <a:t>runtime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215" dirty="0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25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Arial Black"/>
                <a:cs typeface="Arial Black"/>
              </a:rPr>
              <a:t>program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55" dirty="0">
                <a:solidFill>
                  <a:srgbClr val="FFFFFF"/>
                </a:solidFill>
                <a:latin typeface="Arial Black"/>
                <a:cs typeface="Arial Black"/>
              </a:rPr>
              <a:t>environment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Arial Black"/>
                <a:cs typeface="Arial Black"/>
              </a:rPr>
              <a:t>that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90" dirty="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90" dirty="0">
                <a:solidFill>
                  <a:srgbClr val="FFFFFF"/>
                </a:solidFill>
                <a:latin typeface="Arial Black"/>
                <a:cs typeface="Arial Black"/>
              </a:rPr>
              <a:t>execute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Black"/>
                <a:cs typeface="Arial Black"/>
              </a:rPr>
              <a:t>code</a:t>
            </a:r>
            <a:endParaRPr sz="2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2000">
              <a:latin typeface="Arial Black"/>
              <a:cs typeface="Arial Black"/>
            </a:endParaRPr>
          </a:p>
          <a:p>
            <a:pPr marL="12700" marR="5080">
              <a:lnSpc>
                <a:spcPts val="2110"/>
              </a:lnSpc>
            </a:pPr>
            <a:r>
              <a:rPr sz="2000" spc="-254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20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Arial Black"/>
                <a:cs typeface="Arial Black"/>
              </a:rPr>
              <a:t>runtime</a:t>
            </a:r>
            <a:r>
              <a:rPr sz="2000" spc="-120" dirty="0">
                <a:solidFill>
                  <a:srgbClr val="FFFFFF"/>
                </a:solidFill>
                <a:latin typeface="Arial Black"/>
                <a:cs typeface="Arial Black"/>
              </a:rPr>
              <a:t> for </a:t>
            </a:r>
            <a:r>
              <a:rPr sz="2000" spc="-195" dirty="0">
                <a:solidFill>
                  <a:srgbClr val="FFFFFF"/>
                </a:solidFill>
                <a:latin typeface="Arial Black"/>
                <a:cs typeface="Arial Black"/>
              </a:rPr>
              <a:t>JavaScript</a:t>
            </a:r>
            <a:r>
              <a:rPr sz="20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215" dirty="0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sz="2000" spc="-114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Arial Black"/>
                <a:cs typeface="Arial Black"/>
              </a:rPr>
              <a:t>anything</a:t>
            </a:r>
            <a:r>
              <a:rPr sz="20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Arial Black"/>
                <a:cs typeface="Arial Black"/>
              </a:rPr>
              <a:t>that</a:t>
            </a:r>
            <a:r>
              <a:rPr sz="20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90" dirty="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sz="20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Arial Black"/>
                <a:cs typeface="Arial Black"/>
              </a:rPr>
              <a:t>interpret</a:t>
            </a:r>
            <a:r>
              <a:rPr sz="20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500" dirty="0">
                <a:solidFill>
                  <a:srgbClr val="FFFFFF"/>
                </a:solidFill>
                <a:latin typeface="Arial Black"/>
                <a:cs typeface="Arial Black"/>
              </a:rPr>
              <a:t>&amp;</a:t>
            </a:r>
            <a:r>
              <a:rPr sz="20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90" dirty="0">
                <a:solidFill>
                  <a:srgbClr val="FFFFFF"/>
                </a:solidFill>
                <a:latin typeface="Arial Black"/>
                <a:cs typeface="Arial Black"/>
              </a:rPr>
              <a:t>execute</a:t>
            </a:r>
            <a:r>
              <a:rPr sz="2000" spc="-114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95" dirty="0">
                <a:solidFill>
                  <a:srgbClr val="FFFFFF"/>
                </a:solidFill>
                <a:latin typeface="Arial Black"/>
                <a:cs typeface="Arial Black"/>
              </a:rPr>
              <a:t>JavaScript</a:t>
            </a:r>
            <a:r>
              <a:rPr sz="20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Arial Black"/>
                <a:cs typeface="Arial Black"/>
              </a:rPr>
              <a:t>code</a:t>
            </a:r>
            <a:r>
              <a:rPr sz="20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550" dirty="0">
                <a:solidFill>
                  <a:srgbClr val="FFFFFF"/>
                </a:solidFill>
                <a:latin typeface="Arial Black"/>
                <a:cs typeface="Arial Black"/>
              </a:rPr>
              <a:t>&amp;</a:t>
            </a:r>
            <a:r>
              <a:rPr sz="2000" spc="-145" dirty="0">
                <a:solidFill>
                  <a:srgbClr val="FFFFFF"/>
                </a:solidFill>
                <a:latin typeface="Arial Black"/>
                <a:cs typeface="Arial Black"/>
              </a:rPr>
              <a:t> provide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Arial Black"/>
                <a:cs typeface="Arial Black"/>
              </a:rPr>
              <a:t>features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260" dirty="0">
                <a:solidFill>
                  <a:srgbClr val="FFFFFF"/>
                </a:solidFill>
                <a:latin typeface="Arial Black"/>
                <a:cs typeface="Arial Black"/>
              </a:rPr>
              <a:t>as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95" dirty="0">
                <a:solidFill>
                  <a:srgbClr val="FFFFFF"/>
                </a:solidFill>
                <a:latin typeface="Arial Black"/>
                <a:cs typeface="Arial Black"/>
              </a:rPr>
              <a:t>well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260" dirty="0">
                <a:solidFill>
                  <a:srgbClr val="FFFFFF"/>
                </a:solidFill>
                <a:latin typeface="Arial Black"/>
                <a:cs typeface="Arial Black"/>
              </a:rPr>
              <a:t>as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Arial Black"/>
                <a:cs typeface="Arial Black"/>
              </a:rPr>
              <a:t>capabilities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Black"/>
                <a:cs typeface="Arial Black"/>
              </a:rPr>
              <a:t>it</a:t>
            </a:r>
            <a:endParaRPr sz="2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85"/>
              </a:spcBef>
            </a:pPr>
            <a:endParaRPr sz="2000">
              <a:latin typeface="Arial Black"/>
              <a:cs typeface="Arial Black"/>
            </a:endParaRPr>
          </a:p>
          <a:p>
            <a:pPr marL="12700" marR="75565">
              <a:lnSpc>
                <a:spcPct val="89500"/>
              </a:lnSpc>
            </a:pPr>
            <a:r>
              <a:rPr sz="2000" spc="-200" dirty="0">
                <a:solidFill>
                  <a:srgbClr val="FFFFFF"/>
                </a:solidFill>
                <a:latin typeface="Arial Black"/>
                <a:cs typeface="Arial Black"/>
              </a:rPr>
              <a:t>Think</a:t>
            </a:r>
            <a:r>
              <a:rPr sz="2000" spc="-1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25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Arial Black"/>
                <a:cs typeface="Arial Black"/>
              </a:rPr>
              <a:t>runtime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260" dirty="0">
                <a:solidFill>
                  <a:srgbClr val="FFFFFF"/>
                </a:solidFill>
                <a:latin typeface="Arial Black"/>
                <a:cs typeface="Arial Black"/>
              </a:rPr>
              <a:t>as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25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80" dirty="0">
                <a:solidFill>
                  <a:srgbClr val="FFFFFF"/>
                </a:solidFill>
                <a:latin typeface="Arial Black"/>
                <a:cs typeface="Arial Black"/>
              </a:rPr>
              <a:t>layer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Arial Black"/>
                <a:cs typeface="Arial Black"/>
              </a:rPr>
              <a:t>between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Arial Black"/>
                <a:cs typeface="Arial Black"/>
              </a:rPr>
              <a:t>your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Arial Black"/>
                <a:cs typeface="Arial Black"/>
              </a:rPr>
              <a:t>code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200" dirty="0">
                <a:solidFill>
                  <a:srgbClr val="FFFFFF"/>
                </a:solidFill>
                <a:latin typeface="Arial Black"/>
                <a:cs typeface="Arial Black"/>
              </a:rPr>
              <a:t>hardware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85" dirty="0">
                <a:solidFill>
                  <a:srgbClr val="FFFFFF"/>
                </a:solidFill>
                <a:latin typeface="Arial Black"/>
                <a:cs typeface="Arial Black"/>
              </a:rPr>
              <a:t>software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Arial Black"/>
                <a:cs typeface="Arial Black"/>
              </a:rPr>
              <a:t>that </a:t>
            </a:r>
            <a:r>
              <a:rPr sz="2000" spc="-170" dirty="0">
                <a:solidFill>
                  <a:srgbClr val="FFFFFF"/>
                </a:solidFill>
                <a:latin typeface="Arial Black"/>
                <a:cs typeface="Arial Black"/>
              </a:rPr>
              <a:t>runs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it </a:t>
            </a:r>
            <a:r>
              <a:rPr sz="2000" spc="-185" dirty="0">
                <a:solidFill>
                  <a:srgbClr val="FFFFFF"/>
                </a:solidFill>
                <a:latin typeface="Arial Black"/>
                <a:cs typeface="Arial Black"/>
              </a:rPr>
              <a:t>taking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85" dirty="0">
                <a:solidFill>
                  <a:srgbClr val="FFFFFF"/>
                </a:solidFill>
                <a:latin typeface="Arial Black"/>
                <a:cs typeface="Arial Black"/>
              </a:rPr>
              <a:t>care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Arial Black"/>
                <a:cs typeface="Arial Black"/>
              </a:rPr>
              <a:t>translating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Arial Black"/>
                <a:cs typeface="Arial Black"/>
              </a:rPr>
              <a:t>your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Arial Black"/>
                <a:cs typeface="Arial Black"/>
              </a:rPr>
              <a:t>code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Arial Black"/>
                <a:cs typeface="Arial Black"/>
              </a:rPr>
              <a:t>into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Arial Black"/>
                <a:cs typeface="Arial Black"/>
              </a:rPr>
              <a:t>instructions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Arial Black"/>
                <a:cs typeface="Arial Black"/>
              </a:rPr>
              <a:t>that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Black"/>
                <a:cs typeface="Arial Black"/>
              </a:rPr>
              <a:t>underlying </a:t>
            </a:r>
            <a:r>
              <a:rPr sz="2000" spc="-210" dirty="0">
                <a:solidFill>
                  <a:srgbClr val="FFFFFF"/>
                </a:solidFill>
                <a:latin typeface="Arial Black"/>
                <a:cs typeface="Arial Black"/>
              </a:rPr>
              <a:t>system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90" dirty="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55" dirty="0">
                <a:solidFill>
                  <a:srgbClr val="FFFFFF"/>
                </a:solidFill>
                <a:latin typeface="Arial Black"/>
                <a:cs typeface="Arial Black"/>
              </a:rPr>
              <a:t>understand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Arial Black"/>
                <a:cs typeface="Arial Black"/>
              </a:rPr>
              <a:t>execute</a:t>
            </a:r>
            <a:endParaRPr sz="2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115"/>
              </a:spcBef>
            </a:pPr>
            <a:endParaRPr sz="2000">
              <a:latin typeface="Arial Black"/>
              <a:cs typeface="Arial Black"/>
            </a:endParaRPr>
          </a:p>
          <a:p>
            <a:pPr marL="12700" marR="77470">
              <a:lnSpc>
                <a:spcPts val="2110"/>
              </a:lnSpc>
            </a:pPr>
            <a:r>
              <a:rPr sz="2000" spc="-180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Arial Black"/>
                <a:cs typeface="Arial Black"/>
              </a:rPr>
              <a:t>runtime</a:t>
            </a:r>
            <a:r>
              <a:rPr sz="20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200" dirty="0">
                <a:solidFill>
                  <a:srgbClr val="FFFFFF"/>
                </a:solidFill>
                <a:latin typeface="Arial Black"/>
                <a:cs typeface="Arial Black"/>
              </a:rPr>
              <a:t>also</a:t>
            </a:r>
            <a:r>
              <a:rPr sz="20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Arial Black"/>
                <a:cs typeface="Arial Black"/>
              </a:rPr>
              <a:t>handles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80" dirty="0">
                <a:solidFill>
                  <a:srgbClr val="FFFFFF"/>
                </a:solidFill>
                <a:latin typeface="Arial Black"/>
                <a:cs typeface="Arial Black"/>
              </a:rPr>
              <a:t>errors,</a:t>
            </a:r>
            <a:r>
              <a:rPr sz="20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95" dirty="0">
                <a:solidFill>
                  <a:srgbClr val="FFFFFF"/>
                </a:solidFill>
                <a:latin typeface="Arial Black"/>
                <a:cs typeface="Arial Black"/>
              </a:rPr>
              <a:t>memory</a:t>
            </a:r>
            <a:r>
              <a:rPr sz="20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95" dirty="0">
                <a:solidFill>
                  <a:srgbClr val="FFFFFF"/>
                </a:solidFill>
                <a:latin typeface="Arial Black"/>
                <a:cs typeface="Arial Black"/>
              </a:rPr>
              <a:t>management,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Arial Black"/>
                <a:cs typeface="Arial Black"/>
              </a:rPr>
              <a:t>security,</a:t>
            </a:r>
            <a:r>
              <a:rPr sz="20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20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Arial Black"/>
                <a:cs typeface="Arial Black"/>
              </a:rPr>
              <a:t>other</a:t>
            </a:r>
            <a:r>
              <a:rPr sz="20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Arial Black"/>
                <a:cs typeface="Arial Black"/>
              </a:rPr>
              <a:t>aspects </a:t>
            </a:r>
            <a:r>
              <a:rPr sz="2000" spc="-114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200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Arial Black"/>
                <a:cs typeface="Arial Black"/>
              </a:rPr>
              <a:t>running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Arial Black"/>
                <a:cs typeface="Arial Black"/>
              </a:rPr>
              <a:t>your</a:t>
            </a:r>
            <a:r>
              <a:rPr sz="20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Black"/>
                <a:cs typeface="Arial Black"/>
              </a:rPr>
              <a:t>code</a:t>
            </a:r>
            <a:endParaRPr sz="2000">
              <a:latin typeface="Arial Black"/>
              <a:cs typeface="Arial Black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29839"/>
            <a:ext cx="2039112" cy="23987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3CA59-38A1-F6D9-A92B-A3A8837D63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7</a:t>
            </a:fld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872" y="2026920"/>
              <a:ext cx="5221224" cy="235610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87230" y="4258055"/>
            <a:ext cx="4871085" cy="2002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300" u="sng" spc="-290" dirty="0">
                <a:solidFill>
                  <a:srgbClr val="C05C00"/>
                </a:solidFill>
                <a:uFill>
                  <a:solidFill>
                    <a:srgbClr val="C05C00"/>
                  </a:solidFill>
                </a:uFill>
                <a:latin typeface="Arial Black"/>
                <a:cs typeface="Arial Black"/>
              </a:rPr>
              <a:t>A</a:t>
            </a:r>
            <a:r>
              <a:rPr sz="2300" u="sng" spc="-185" dirty="0">
                <a:solidFill>
                  <a:srgbClr val="C05C00"/>
                </a:solidFill>
                <a:uFill>
                  <a:solidFill>
                    <a:srgbClr val="C05C00"/>
                  </a:solidFill>
                </a:uFill>
                <a:latin typeface="Arial Black"/>
                <a:cs typeface="Arial Black"/>
              </a:rPr>
              <a:t> </a:t>
            </a:r>
            <a:r>
              <a:rPr sz="2300" u="sng" spc="-235" dirty="0">
                <a:solidFill>
                  <a:srgbClr val="C05C00"/>
                </a:solidFill>
                <a:uFill>
                  <a:solidFill>
                    <a:srgbClr val="C05C00"/>
                  </a:solidFill>
                </a:uFill>
                <a:latin typeface="Arial Black"/>
                <a:cs typeface="Arial Black"/>
              </a:rPr>
              <a:t>browser</a:t>
            </a:r>
            <a:r>
              <a:rPr sz="2300" u="sng" spc="-170" dirty="0">
                <a:solidFill>
                  <a:srgbClr val="C05C00"/>
                </a:solidFill>
                <a:uFill>
                  <a:solidFill>
                    <a:srgbClr val="C05C00"/>
                  </a:solidFill>
                </a:uFill>
                <a:latin typeface="Arial Black"/>
                <a:cs typeface="Arial Black"/>
              </a:rPr>
              <a:t> </a:t>
            </a:r>
            <a:r>
              <a:rPr sz="2300" u="sng" spc="-245" dirty="0">
                <a:solidFill>
                  <a:srgbClr val="C05C00"/>
                </a:solidFill>
                <a:uFill>
                  <a:solidFill>
                    <a:srgbClr val="C05C00"/>
                  </a:solidFill>
                </a:uFill>
                <a:latin typeface="Arial Black"/>
                <a:cs typeface="Arial Black"/>
              </a:rPr>
              <a:t>is</a:t>
            </a:r>
            <a:r>
              <a:rPr sz="2300" u="sng" spc="-170" dirty="0">
                <a:solidFill>
                  <a:srgbClr val="C05C00"/>
                </a:solidFill>
                <a:uFill>
                  <a:solidFill>
                    <a:srgbClr val="C05C00"/>
                  </a:solidFill>
                </a:uFill>
                <a:latin typeface="Arial Black"/>
                <a:cs typeface="Arial Black"/>
              </a:rPr>
              <a:t> </a:t>
            </a:r>
            <a:r>
              <a:rPr sz="2300" u="sng" spc="-280" dirty="0">
                <a:solidFill>
                  <a:srgbClr val="C05C00"/>
                </a:solidFill>
                <a:uFill>
                  <a:solidFill>
                    <a:srgbClr val="C05C00"/>
                  </a:solidFill>
                </a:uFill>
                <a:latin typeface="Arial Black"/>
                <a:cs typeface="Arial Black"/>
              </a:rPr>
              <a:t>a</a:t>
            </a:r>
            <a:r>
              <a:rPr sz="2300" u="sng" spc="-170" dirty="0">
                <a:solidFill>
                  <a:srgbClr val="C05C00"/>
                </a:solidFill>
                <a:uFill>
                  <a:solidFill>
                    <a:srgbClr val="C05C00"/>
                  </a:solidFill>
                </a:uFill>
                <a:latin typeface="Arial Black"/>
                <a:cs typeface="Arial Black"/>
              </a:rPr>
              <a:t> </a:t>
            </a:r>
            <a:r>
              <a:rPr sz="2300" u="sng" spc="-200" dirty="0">
                <a:solidFill>
                  <a:srgbClr val="C05C00"/>
                </a:solidFill>
                <a:uFill>
                  <a:solidFill>
                    <a:srgbClr val="C05C00"/>
                  </a:solidFill>
                </a:uFill>
                <a:latin typeface="Arial Black"/>
                <a:cs typeface="Arial Black"/>
              </a:rPr>
              <a:t>runtime</a:t>
            </a:r>
            <a:r>
              <a:rPr sz="2300" u="sng" spc="-180" dirty="0">
                <a:solidFill>
                  <a:srgbClr val="C05C00"/>
                </a:solidFill>
                <a:uFill>
                  <a:solidFill>
                    <a:srgbClr val="C05C00"/>
                  </a:solidFill>
                </a:uFill>
                <a:latin typeface="Arial Black"/>
                <a:cs typeface="Arial Black"/>
              </a:rPr>
              <a:t> </a:t>
            </a:r>
            <a:r>
              <a:rPr sz="2300" u="sng" spc="-165" dirty="0">
                <a:solidFill>
                  <a:srgbClr val="C05C00"/>
                </a:solidFill>
                <a:uFill>
                  <a:solidFill>
                    <a:srgbClr val="C05C00"/>
                  </a:solidFill>
                </a:uFill>
                <a:latin typeface="Arial Black"/>
                <a:cs typeface="Arial Black"/>
              </a:rPr>
              <a:t>environment</a:t>
            </a:r>
            <a:endParaRPr sz="2300">
              <a:latin typeface="Arial Black"/>
              <a:cs typeface="Arial Black"/>
            </a:endParaRPr>
          </a:p>
          <a:p>
            <a:pPr marL="69850" marR="63500" algn="ctr">
              <a:lnSpc>
                <a:spcPct val="98700"/>
              </a:lnSpc>
              <a:spcBef>
                <a:spcPts val="1555"/>
              </a:spcBef>
            </a:pPr>
            <a:r>
              <a:rPr sz="1900" spc="-245" dirty="0">
                <a:solidFill>
                  <a:srgbClr val="130F24"/>
                </a:solidFill>
                <a:latin typeface="Arial Black"/>
                <a:cs typeface="Arial Black"/>
              </a:rPr>
              <a:t>A</a:t>
            </a:r>
            <a:r>
              <a:rPr sz="1900" spc="-14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95" dirty="0">
                <a:solidFill>
                  <a:srgbClr val="130F24"/>
                </a:solidFill>
                <a:latin typeface="Arial Black"/>
                <a:cs typeface="Arial Black"/>
              </a:rPr>
              <a:t>browser</a:t>
            </a:r>
            <a:r>
              <a:rPr sz="1900" spc="-12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95" dirty="0">
                <a:solidFill>
                  <a:srgbClr val="130F24"/>
                </a:solidFill>
                <a:latin typeface="Arial Black"/>
                <a:cs typeface="Arial Black"/>
              </a:rPr>
              <a:t>can</a:t>
            </a:r>
            <a:r>
              <a:rPr sz="1900" spc="-12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50" dirty="0">
                <a:solidFill>
                  <a:srgbClr val="130F24"/>
                </a:solidFill>
                <a:latin typeface="Arial Black"/>
                <a:cs typeface="Arial Black"/>
              </a:rPr>
              <a:t>provide</a:t>
            </a:r>
            <a:r>
              <a:rPr sz="1900" spc="-13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235" dirty="0">
                <a:solidFill>
                  <a:srgbClr val="130F24"/>
                </a:solidFill>
                <a:latin typeface="Arial Black"/>
                <a:cs typeface="Arial Black"/>
              </a:rPr>
              <a:t>a</a:t>
            </a:r>
            <a:r>
              <a:rPr sz="1900" spc="-12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70" dirty="0">
                <a:solidFill>
                  <a:srgbClr val="130F24"/>
                </a:solidFill>
                <a:latin typeface="Arial Black"/>
                <a:cs typeface="Arial Black"/>
              </a:rPr>
              <a:t>runtime</a:t>
            </a:r>
            <a:r>
              <a:rPr sz="1900" spc="-13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25" dirty="0">
                <a:solidFill>
                  <a:srgbClr val="130F24"/>
                </a:solidFill>
                <a:latin typeface="Arial Black"/>
                <a:cs typeface="Arial Black"/>
              </a:rPr>
              <a:t>for </a:t>
            </a:r>
            <a:r>
              <a:rPr sz="1900" spc="-195" dirty="0">
                <a:solidFill>
                  <a:srgbClr val="130F24"/>
                </a:solidFill>
                <a:latin typeface="Arial Black"/>
                <a:cs typeface="Arial Black"/>
              </a:rPr>
              <a:t>JavaScript.</a:t>
            </a:r>
            <a:r>
              <a:rPr sz="1900" spc="-10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55" dirty="0">
                <a:solidFill>
                  <a:srgbClr val="130F24"/>
                </a:solidFill>
                <a:latin typeface="Arial Black"/>
                <a:cs typeface="Arial Black"/>
              </a:rPr>
              <a:t>It</a:t>
            </a:r>
            <a:r>
              <a:rPr sz="1900" spc="-12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220" dirty="0">
                <a:solidFill>
                  <a:srgbClr val="130F24"/>
                </a:solidFill>
                <a:latin typeface="Arial Black"/>
                <a:cs typeface="Arial Black"/>
              </a:rPr>
              <a:t>has</a:t>
            </a:r>
            <a:r>
              <a:rPr sz="1900" spc="-13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90" dirty="0">
                <a:solidFill>
                  <a:srgbClr val="130F24"/>
                </a:solidFill>
                <a:latin typeface="Arial Black"/>
                <a:cs typeface="Arial Black"/>
              </a:rPr>
              <a:t>built-</a:t>
            </a:r>
            <a:r>
              <a:rPr sz="1900" spc="-145" dirty="0">
                <a:solidFill>
                  <a:srgbClr val="130F24"/>
                </a:solidFill>
                <a:latin typeface="Arial Black"/>
                <a:cs typeface="Arial Black"/>
              </a:rPr>
              <a:t>in</a:t>
            </a:r>
            <a:r>
              <a:rPr sz="1900" spc="-12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75" dirty="0">
                <a:solidFill>
                  <a:srgbClr val="130F24"/>
                </a:solidFill>
                <a:latin typeface="Arial Black"/>
                <a:cs typeface="Arial Black"/>
              </a:rPr>
              <a:t>objects</a:t>
            </a:r>
            <a:r>
              <a:rPr sz="1900" spc="-12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25" dirty="0">
                <a:solidFill>
                  <a:srgbClr val="130F24"/>
                </a:solidFill>
                <a:latin typeface="Arial Black"/>
                <a:cs typeface="Arial Black"/>
              </a:rPr>
              <a:t>and </a:t>
            </a:r>
            <a:r>
              <a:rPr sz="1900" spc="-155" dirty="0">
                <a:solidFill>
                  <a:srgbClr val="130F24"/>
                </a:solidFill>
                <a:latin typeface="Arial Black"/>
                <a:cs typeface="Arial Black"/>
              </a:rPr>
              <a:t>functions</a:t>
            </a:r>
            <a:r>
              <a:rPr sz="1900" spc="-14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55" dirty="0">
                <a:solidFill>
                  <a:srgbClr val="130F24"/>
                </a:solidFill>
                <a:latin typeface="Arial Black"/>
                <a:cs typeface="Arial Black"/>
              </a:rPr>
              <a:t>that</a:t>
            </a:r>
            <a:r>
              <a:rPr sz="1900" spc="-14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45" dirty="0">
                <a:solidFill>
                  <a:srgbClr val="130F24"/>
                </a:solidFill>
                <a:latin typeface="Arial Black"/>
                <a:cs typeface="Arial Black"/>
              </a:rPr>
              <a:t>you </a:t>
            </a:r>
            <a:r>
              <a:rPr sz="1900" spc="-195" dirty="0">
                <a:solidFill>
                  <a:srgbClr val="130F24"/>
                </a:solidFill>
                <a:latin typeface="Arial Black"/>
                <a:cs typeface="Arial Black"/>
              </a:rPr>
              <a:t>can</a:t>
            </a:r>
            <a:r>
              <a:rPr sz="1900" spc="-12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90" dirty="0">
                <a:solidFill>
                  <a:srgbClr val="130F24"/>
                </a:solidFill>
                <a:latin typeface="Arial Black"/>
                <a:cs typeface="Arial Black"/>
              </a:rPr>
              <a:t>use</a:t>
            </a:r>
            <a:r>
              <a:rPr sz="1900" spc="-14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35" dirty="0">
                <a:solidFill>
                  <a:srgbClr val="130F24"/>
                </a:solidFill>
                <a:latin typeface="Arial Black"/>
                <a:cs typeface="Arial Black"/>
              </a:rPr>
              <a:t>to </a:t>
            </a:r>
            <a:r>
              <a:rPr sz="1900" spc="-75" dirty="0">
                <a:solidFill>
                  <a:srgbClr val="130F24"/>
                </a:solidFill>
                <a:latin typeface="Arial Black"/>
                <a:cs typeface="Arial Black"/>
              </a:rPr>
              <a:t>manipulate </a:t>
            </a:r>
            <a:r>
              <a:rPr sz="1900" spc="-140" dirty="0">
                <a:solidFill>
                  <a:srgbClr val="130F24"/>
                </a:solidFill>
                <a:latin typeface="Arial Black"/>
                <a:cs typeface="Arial Black"/>
              </a:rPr>
              <a:t>the</a:t>
            </a:r>
            <a:r>
              <a:rPr sz="1900" spc="-14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210" dirty="0">
                <a:solidFill>
                  <a:srgbClr val="130F24"/>
                </a:solidFill>
                <a:latin typeface="Arial Black"/>
                <a:cs typeface="Arial Black"/>
              </a:rPr>
              <a:t>web</a:t>
            </a:r>
            <a:r>
              <a:rPr sz="1900" spc="-14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75" dirty="0">
                <a:solidFill>
                  <a:srgbClr val="130F24"/>
                </a:solidFill>
                <a:latin typeface="Arial Black"/>
                <a:cs typeface="Arial Black"/>
              </a:rPr>
              <a:t>page,</a:t>
            </a:r>
            <a:r>
              <a:rPr sz="1900" spc="-12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229" dirty="0">
                <a:solidFill>
                  <a:srgbClr val="130F24"/>
                </a:solidFill>
                <a:latin typeface="Arial Black"/>
                <a:cs typeface="Arial Black"/>
              </a:rPr>
              <a:t>access</a:t>
            </a:r>
            <a:r>
              <a:rPr sz="1900" spc="-140" dirty="0">
                <a:solidFill>
                  <a:srgbClr val="130F24"/>
                </a:solidFill>
                <a:latin typeface="Arial Black"/>
                <a:cs typeface="Arial Black"/>
              </a:rPr>
              <a:t> the </a:t>
            </a:r>
            <a:r>
              <a:rPr sz="1900" spc="-195" dirty="0">
                <a:solidFill>
                  <a:srgbClr val="130F24"/>
                </a:solidFill>
                <a:latin typeface="Arial Black"/>
                <a:cs typeface="Arial Black"/>
              </a:rPr>
              <a:t>network,</a:t>
            </a:r>
            <a:r>
              <a:rPr sz="1900" spc="-12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30" dirty="0">
                <a:solidFill>
                  <a:srgbClr val="130F24"/>
                </a:solidFill>
                <a:latin typeface="Arial Black"/>
                <a:cs typeface="Arial Black"/>
              </a:rPr>
              <a:t>handle </a:t>
            </a:r>
            <a:r>
              <a:rPr sz="1900" spc="-180" dirty="0">
                <a:solidFill>
                  <a:srgbClr val="130F24"/>
                </a:solidFill>
                <a:latin typeface="Arial Black"/>
                <a:cs typeface="Arial Black"/>
              </a:rPr>
              <a:t>events,</a:t>
            </a:r>
            <a:r>
              <a:rPr sz="1900" spc="-114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20" dirty="0">
                <a:solidFill>
                  <a:srgbClr val="130F24"/>
                </a:solidFill>
                <a:latin typeface="Arial Black"/>
                <a:cs typeface="Arial Black"/>
              </a:rPr>
              <a:t>etc.</a:t>
            </a:r>
            <a:endParaRPr sz="19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0201" y="150876"/>
            <a:ext cx="47542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Runtimes</a:t>
            </a:r>
            <a:r>
              <a:rPr spc="-200" dirty="0"/>
              <a:t> </a:t>
            </a:r>
            <a:r>
              <a:rPr spc="-135" dirty="0"/>
              <a:t>for</a:t>
            </a:r>
            <a:r>
              <a:rPr spc="-200" dirty="0"/>
              <a:t> </a:t>
            </a:r>
            <a:r>
              <a:rPr spc="-270" dirty="0"/>
              <a:t>JavaScript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99247" y="1481327"/>
            <a:ext cx="2545079" cy="254812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566702" y="4258055"/>
            <a:ext cx="4813300" cy="257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300" u="sng" spc="-29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 Black"/>
                <a:cs typeface="Arial Black"/>
              </a:rPr>
              <a:t>A</a:t>
            </a:r>
            <a:r>
              <a:rPr sz="2300" u="sng" spc="-19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 Black"/>
                <a:cs typeface="Arial Black"/>
              </a:rPr>
              <a:t> </a:t>
            </a:r>
            <a:r>
              <a:rPr sz="2300" u="sng" spc="-20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 Black"/>
                <a:cs typeface="Arial Black"/>
              </a:rPr>
              <a:t>Node</a:t>
            </a:r>
            <a:r>
              <a:rPr sz="2300" u="sng" spc="-18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 Black"/>
                <a:cs typeface="Arial Black"/>
              </a:rPr>
              <a:t> </a:t>
            </a:r>
            <a:r>
              <a:rPr sz="2300" u="sng" spc="-24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 Black"/>
                <a:cs typeface="Arial Black"/>
              </a:rPr>
              <a:t>is</a:t>
            </a:r>
            <a:r>
              <a:rPr sz="2300" u="sng" spc="-17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 Black"/>
                <a:cs typeface="Arial Black"/>
              </a:rPr>
              <a:t> </a:t>
            </a:r>
            <a:r>
              <a:rPr sz="2300" u="sng" spc="-28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 Black"/>
                <a:cs typeface="Arial Black"/>
              </a:rPr>
              <a:t>a</a:t>
            </a:r>
            <a:r>
              <a:rPr sz="2300" u="sng" spc="-175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 Black"/>
                <a:cs typeface="Arial Black"/>
              </a:rPr>
              <a:t> </a:t>
            </a:r>
            <a:r>
              <a:rPr sz="2300" u="sng" spc="-20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 Black"/>
                <a:cs typeface="Arial Black"/>
              </a:rPr>
              <a:t>runtime</a:t>
            </a:r>
            <a:r>
              <a:rPr sz="2300" u="sng" spc="-18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 Black"/>
                <a:cs typeface="Arial Black"/>
              </a:rPr>
              <a:t> </a:t>
            </a:r>
            <a:r>
              <a:rPr sz="2300" u="sng" spc="-10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Arial Black"/>
                <a:cs typeface="Arial Black"/>
              </a:rPr>
              <a:t>environment</a:t>
            </a:r>
            <a:endParaRPr sz="2300">
              <a:latin typeface="Arial Black"/>
              <a:cs typeface="Arial Black"/>
            </a:endParaRPr>
          </a:p>
          <a:p>
            <a:pPr marL="12700" marR="5080" indent="-4445" algn="ctr">
              <a:lnSpc>
                <a:spcPct val="98800"/>
              </a:lnSpc>
              <a:spcBef>
                <a:spcPts val="1555"/>
              </a:spcBef>
            </a:pPr>
            <a:r>
              <a:rPr sz="1900" spc="-190" dirty="0">
                <a:solidFill>
                  <a:srgbClr val="130F24"/>
                </a:solidFill>
                <a:latin typeface="Arial Black"/>
                <a:cs typeface="Arial Black"/>
              </a:rPr>
              <a:t>JavaScript</a:t>
            </a:r>
            <a:r>
              <a:rPr sz="1900" spc="-13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210" dirty="0">
                <a:solidFill>
                  <a:srgbClr val="130F24"/>
                </a:solidFill>
                <a:latin typeface="Arial Black"/>
                <a:cs typeface="Arial Black"/>
              </a:rPr>
              <a:t>is</a:t>
            </a:r>
            <a:r>
              <a:rPr sz="1900" spc="-14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30" dirty="0">
                <a:solidFill>
                  <a:srgbClr val="130F24"/>
                </a:solidFill>
                <a:latin typeface="Arial Black"/>
                <a:cs typeface="Arial Black"/>
              </a:rPr>
              <a:t>not </a:t>
            </a:r>
            <a:r>
              <a:rPr sz="1900" spc="-175" dirty="0">
                <a:solidFill>
                  <a:srgbClr val="130F24"/>
                </a:solidFill>
                <a:latin typeface="Arial Black"/>
                <a:cs typeface="Arial Black"/>
              </a:rPr>
              <a:t>limited</a:t>
            </a:r>
            <a:r>
              <a:rPr sz="1900" spc="-14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35" dirty="0">
                <a:solidFill>
                  <a:srgbClr val="130F24"/>
                </a:solidFill>
                <a:latin typeface="Arial Black"/>
                <a:cs typeface="Arial Black"/>
              </a:rPr>
              <a:t>to</a:t>
            </a:r>
            <a:r>
              <a:rPr sz="1900" spc="-13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204" dirty="0">
                <a:solidFill>
                  <a:srgbClr val="130F24"/>
                </a:solidFill>
                <a:latin typeface="Arial Black"/>
                <a:cs typeface="Arial Black"/>
              </a:rPr>
              <a:t>web</a:t>
            </a:r>
            <a:r>
              <a:rPr sz="1900" spc="-14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80" dirty="0">
                <a:solidFill>
                  <a:srgbClr val="130F24"/>
                </a:solidFill>
                <a:latin typeface="Arial Black"/>
                <a:cs typeface="Arial Black"/>
              </a:rPr>
              <a:t>browsers, </a:t>
            </a:r>
            <a:r>
              <a:rPr sz="1900" spc="-130" dirty="0">
                <a:solidFill>
                  <a:srgbClr val="130F24"/>
                </a:solidFill>
                <a:latin typeface="Arial Black"/>
                <a:cs typeface="Arial Black"/>
              </a:rPr>
              <a:t>it</a:t>
            </a:r>
            <a:r>
              <a:rPr sz="1900" spc="-14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95" dirty="0">
                <a:solidFill>
                  <a:srgbClr val="130F24"/>
                </a:solidFill>
                <a:latin typeface="Arial Black"/>
                <a:cs typeface="Arial Black"/>
              </a:rPr>
              <a:t>can</a:t>
            </a:r>
            <a:r>
              <a:rPr sz="1900" spc="-13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210" dirty="0">
                <a:solidFill>
                  <a:srgbClr val="130F24"/>
                </a:solidFill>
                <a:latin typeface="Arial Black"/>
                <a:cs typeface="Arial Black"/>
              </a:rPr>
              <a:t>also</a:t>
            </a:r>
            <a:r>
              <a:rPr sz="1900" spc="-135" dirty="0">
                <a:solidFill>
                  <a:srgbClr val="130F24"/>
                </a:solidFill>
                <a:latin typeface="Arial Black"/>
                <a:cs typeface="Arial Black"/>
              </a:rPr>
              <a:t> run</a:t>
            </a:r>
            <a:r>
              <a:rPr sz="1900" spc="-14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35" dirty="0">
                <a:solidFill>
                  <a:srgbClr val="130F24"/>
                </a:solidFill>
                <a:latin typeface="Arial Black"/>
                <a:cs typeface="Arial Black"/>
              </a:rPr>
              <a:t>on </a:t>
            </a:r>
            <a:r>
              <a:rPr sz="1900" spc="-145" dirty="0">
                <a:solidFill>
                  <a:srgbClr val="130F24"/>
                </a:solidFill>
                <a:latin typeface="Arial Black"/>
                <a:cs typeface="Arial Black"/>
              </a:rPr>
              <a:t>other</a:t>
            </a:r>
            <a:r>
              <a:rPr sz="1900" spc="-13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85" dirty="0">
                <a:solidFill>
                  <a:srgbClr val="130F24"/>
                </a:solidFill>
                <a:latin typeface="Arial Black"/>
                <a:cs typeface="Arial Black"/>
              </a:rPr>
              <a:t>platforms,</a:t>
            </a:r>
            <a:r>
              <a:rPr sz="1900" spc="-12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85" dirty="0">
                <a:solidFill>
                  <a:srgbClr val="130F24"/>
                </a:solidFill>
                <a:latin typeface="Arial Black"/>
                <a:cs typeface="Arial Black"/>
              </a:rPr>
              <a:t>such</a:t>
            </a:r>
            <a:r>
              <a:rPr sz="1900" spc="-14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25" dirty="0">
                <a:solidFill>
                  <a:srgbClr val="130F24"/>
                </a:solidFill>
                <a:latin typeface="Arial Black"/>
                <a:cs typeface="Arial Black"/>
              </a:rPr>
              <a:t>as </a:t>
            </a:r>
            <a:r>
              <a:rPr sz="1900" spc="-195" dirty="0">
                <a:solidFill>
                  <a:srgbClr val="130F24"/>
                </a:solidFill>
                <a:latin typeface="Arial Black"/>
                <a:cs typeface="Arial Black"/>
              </a:rPr>
              <a:t>Node.js.</a:t>
            </a:r>
            <a:r>
              <a:rPr sz="1900" spc="-12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90" dirty="0">
                <a:solidFill>
                  <a:srgbClr val="130F24"/>
                </a:solidFill>
                <a:latin typeface="Arial Black"/>
                <a:cs typeface="Arial Black"/>
              </a:rPr>
              <a:t>Node.js</a:t>
            </a:r>
            <a:r>
              <a:rPr sz="1900" spc="-14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210" dirty="0">
                <a:solidFill>
                  <a:srgbClr val="130F24"/>
                </a:solidFill>
                <a:latin typeface="Arial Black"/>
                <a:cs typeface="Arial Black"/>
              </a:rPr>
              <a:t>is</a:t>
            </a:r>
            <a:r>
              <a:rPr sz="1900" spc="-14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235" dirty="0">
                <a:solidFill>
                  <a:srgbClr val="130F24"/>
                </a:solidFill>
                <a:latin typeface="Arial Black"/>
                <a:cs typeface="Arial Black"/>
              </a:rPr>
              <a:t>a</a:t>
            </a:r>
            <a:r>
              <a:rPr sz="1900" spc="-14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65" dirty="0">
                <a:solidFill>
                  <a:srgbClr val="130F24"/>
                </a:solidFill>
                <a:latin typeface="Arial Black"/>
                <a:cs typeface="Arial Black"/>
              </a:rPr>
              <a:t>runtime</a:t>
            </a:r>
            <a:r>
              <a:rPr sz="1900" spc="-13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25" dirty="0">
                <a:solidFill>
                  <a:srgbClr val="130F24"/>
                </a:solidFill>
                <a:latin typeface="Arial Black"/>
                <a:cs typeface="Arial Black"/>
              </a:rPr>
              <a:t>for</a:t>
            </a:r>
            <a:r>
              <a:rPr sz="1900" spc="-13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70" dirty="0">
                <a:solidFill>
                  <a:srgbClr val="130F24"/>
                </a:solidFill>
                <a:latin typeface="Arial Black"/>
                <a:cs typeface="Arial Black"/>
              </a:rPr>
              <a:t>JavaScript </a:t>
            </a:r>
            <a:r>
              <a:rPr sz="1900" spc="-145" dirty="0">
                <a:solidFill>
                  <a:srgbClr val="130F24"/>
                </a:solidFill>
                <a:latin typeface="Arial Black"/>
                <a:cs typeface="Arial Black"/>
              </a:rPr>
              <a:t>on</a:t>
            </a:r>
            <a:r>
              <a:rPr sz="1900" spc="-14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95" dirty="0">
                <a:solidFill>
                  <a:srgbClr val="130F24"/>
                </a:solidFill>
                <a:latin typeface="Arial Black"/>
                <a:cs typeface="Arial Black"/>
              </a:rPr>
              <a:t>servers.</a:t>
            </a:r>
            <a:r>
              <a:rPr sz="1900" spc="-13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85" dirty="0">
                <a:solidFill>
                  <a:srgbClr val="130F24"/>
                </a:solidFill>
                <a:latin typeface="Arial Black"/>
                <a:cs typeface="Arial Black"/>
              </a:rPr>
              <a:t>Node.js</a:t>
            </a:r>
            <a:r>
              <a:rPr sz="1900" spc="-15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215" dirty="0">
                <a:solidFill>
                  <a:srgbClr val="130F24"/>
                </a:solidFill>
                <a:latin typeface="Arial Black"/>
                <a:cs typeface="Arial Black"/>
              </a:rPr>
              <a:t>has</a:t>
            </a:r>
            <a:r>
              <a:rPr sz="1900" spc="-15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85" dirty="0">
                <a:solidFill>
                  <a:srgbClr val="130F24"/>
                </a:solidFill>
                <a:latin typeface="Arial Black"/>
                <a:cs typeface="Arial Black"/>
              </a:rPr>
              <a:t>its</a:t>
            </a:r>
            <a:r>
              <a:rPr sz="1900" spc="-15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204" dirty="0">
                <a:solidFill>
                  <a:srgbClr val="130F24"/>
                </a:solidFill>
                <a:latin typeface="Arial Black"/>
                <a:cs typeface="Arial Black"/>
              </a:rPr>
              <a:t>own</a:t>
            </a:r>
            <a:r>
              <a:rPr sz="1900" spc="-14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80" dirty="0">
                <a:solidFill>
                  <a:srgbClr val="130F24"/>
                </a:solidFill>
                <a:latin typeface="Arial Black"/>
                <a:cs typeface="Arial Black"/>
              </a:rPr>
              <a:t>set</a:t>
            </a:r>
            <a:r>
              <a:rPr sz="1900" spc="-14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25" dirty="0">
                <a:solidFill>
                  <a:srgbClr val="130F24"/>
                </a:solidFill>
                <a:latin typeface="Arial Black"/>
                <a:cs typeface="Arial Black"/>
              </a:rPr>
              <a:t>of </a:t>
            </a:r>
            <a:r>
              <a:rPr sz="1900" spc="-175" dirty="0">
                <a:solidFill>
                  <a:srgbClr val="130F24"/>
                </a:solidFill>
                <a:latin typeface="Arial Black"/>
                <a:cs typeface="Arial Black"/>
              </a:rPr>
              <a:t>objects</a:t>
            </a:r>
            <a:r>
              <a:rPr sz="1900" spc="-14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475" dirty="0">
                <a:solidFill>
                  <a:srgbClr val="130F24"/>
                </a:solidFill>
                <a:latin typeface="Arial Black"/>
                <a:cs typeface="Arial Black"/>
              </a:rPr>
              <a:t>&amp;</a:t>
            </a:r>
            <a:r>
              <a:rPr sz="1900" spc="-13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55" dirty="0">
                <a:solidFill>
                  <a:srgbClr val="130F24"/>
                </a:solidFill>
                <a:latin typeface="Arial Black"/>
                <a:cs typeface="Arial Black"/>
              </a:rPr>
              <a:t>functions</a:t>
            </a:r>
            <a:r>
              <a:rPr sz="1900" spc="-14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55" dirty="0">
                <a:solidFill>
                  <a:srgbClr val="130F24"/>
                </a:solidFill>
                <a:latin typeface="Arial Black"/>
                <a:cs typeface="Arial Black"/>
              </a:rPr>
              <a:t>that</a:t>
            </a:r>
            <a:r>
              <a:rPr sz="1900" spc="-13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95" dirty="0">
                <a:solidFill>
                  <a:srgbClr val="130F24"/>
                </a:solidFill>
                <a:latin typeface="Arial Black"/>
                <a:cs typeface="Arial Black"/>
              </a:rPr>
              <a:t>can</a:t>
            </a:r>
            <a:r>
              <a:rPr sz="1900" spc="-13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40" dirty="0">
                <a:solidFill>
                  <a:srgbClr val="130F24"/>
                </a:solidFill>
                <a:latin typeface="Arial Black"/>
                <a:cs typeface="Arial Black"/>
              </a:rPr>
              <a:t>be</a:t>
            </a:r>
            <a:r>
              <a:rPr sz="1900" spc="-13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70" dirty="0">
                <a:solidFill>
                  <a:srgbClr val="130F24"/>
                </a:solidFill>
                <a:latin typeface="Arial Black"/>
                <a:cs typeface="Arial Black"/>
              </a:rPr>
              <a:t>used</a:t>
            </a:r>
            <a:r>
              <a:rPr sz="1900" spc="-14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25" dirty="0">
                <a:solidFill>
                  <a:srgbClr val="130F24"/>
                </a:solidFill>
                <a:latin typeface="Arial Black"/>
                <a:cs typeface="Arial Black"/>
              </a:rPr>
              <a:t>to </a:t>
            </a:r>
            <a:r>
              <a:rPr sz="1900" spc="-185" dirty="0">
                <a:solidFill>
                  <a:srgbClr val="130F24"/>
                </a:solidFill>
                <a:latin typeface="Arial Black"/>
                <a:cs typeface="Arial Black"/>
              </a:rPr>
              <a:t>create</a:t>
            </a:r>
            <a:r>
              <a:rPr sz="1900" spc="-13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204" dirty="0">
                <a:solidFill>
                  <a:srgbClr val="130F24"/>
                </a:solidFill>
                <a:latin typeface="Arial Black"/>
                <a:cs typeface="Arial Black"/>
              </a:rPr>
              <a:t>web</a:t>
            </a:r>
            <a:r>
              <a:rPr sz="1900" spc="-13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95" dirty="0">
                <a:solidFill>
                  <a:srgbClr val="130F24"/>
                </a:solidFill>
                <a:latin typeface="Arial Black"/>
                <a:cs typeface="Arial Black"/>
              </a:rPr>
              <a:t>apps,</a:t>
            </a:r>
            <a:r>
              <a:rPr sz="1900" spc="-11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229" dirty="0">
                <a:solidFill>
                  <a:srgbClr val="130F24"/>
                </a:solidFill>
                <a:latin typeface="Arial Black"/>
                <a:cs typeface="Arial Black"/>
              </a:rPr>
              <a:t>access</a:t>
            </a:r>
            <a:r>
              <a:rPr sz="1900" spc="-13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210" dirty="0">
                <a:solidFill>
                  <a:srgbClr val="130F24"/>
                </a:solidFill>
                <a:latin typeface="Arial Black"/>
                <a:cs typeface="Arial Black"/>
              </a:rPr>
              <a:t>databases,</a:t>
            </a:r>
            <a:r>
              <a:rPr sz="1900" spc="-10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20" dirty="0">
                <a:solidFill>
                  <a:srgbClr val="130F24"/>
                </a:solidFill>
                <a:latin typeface="Arial Black"/>
                <a:cs typeface="Arial Black"/>
              </a:rPr>
              <a:t>work </a:t>
            </a:r>
            <a:r>
              <a:rPr sz="1900" spc="-185" dirty="0">
                <a:solidFill>
                  <a:srgbClr val="130F24"/>
                </a:solidFill>
                <a:latin typeface="Arial Black"/>
                <a:cs typeface="Arial Black"/>
              </a:rPr>
              <a:t>with</a:t>
            </a:r>
            <a:r>
              <a:rPr sz="1900" spc="-13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180" dirty="0">
                <a:solidFill>
                  <a:srgbClr val="130F24"/>
                </a:solidFill>
                <a:latin typeface="Arial Black"/>
                <a:cs typeface="Arial Black"/>
              </a:rPr>
              <a:t>files,</a:t>
            </a:r>
            <a:r>
              <a:rPr sz="1900" spc="-114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900" spc="-20" dirty="0">
                <a:solidFill>
                  <a:srgbClr val="130F24"/>
                </a:solidFill>
                <a:latin typeface="Arial Black"/>
                <a:cs typeface="Arial Black"/>
              </a:rPr>
              <a:t>etc.</a:t>
            </a:r>
            <a:endParaRPr sz="19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85579" y="1078484"/>
            <a:ext cx="607377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266315" marR="5080" indent="-2254250">
              <a:lnSpc>
                <a:spcPct val="101099"/>
              </a:lnSpc>
              <a:spcBef>
                <a:spcPts val="75"/>
              </a:spcBef>
            </a:pPr>
            <a:r>
              <a:rPr sz="1800" spc="-170" dirty="0">
                <a:solidFill>
                  <a:srgbClr val="130F24"/>
                </a:solidFill>
                <a:latin typeface="Arial Black"/>
                <a:cs typeface="Arial Black"/>
              </a:rPr>
              <a:t>JavaScript</a:t>
            </a:r>
            <a:r>
              <a:rPr sz="1800" spc="-12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800" spc="-135" dirty="0">
                <a:solidFill>
                  <a:srgbClr val="130F24"/>
                </a:solidFill>
                <a:latin typeface="Arial Black"/>
                <a:cs typeface="Arial Black"/>
              </a:rPr>
              <a:t>code</a:t>
            </a:r>
            <a:r>
              <a:rPr sz="1800" spc="-12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800" spc="-210" dirty="0">
                <a:solidFill>
                  <a:srgbClr val="130F24"/>
                </a:solidFill>
                <a:latin typeface="Arial Black"/>
                <a:cs typeface="Arial Black"/>
              </a:rPr>
              <a:t>may</a:t>
            </a:r>
            <a:r>
              <a:rPr sz="1800" spc="-125" dirty="0">
                <a:solidFill>
                  <a:srgbClr val="130F24"/>
                </a:solidFill>
                <a:latin typeface="Arial Black"/>
                <a:cs typeface="Arial Black"/>
              </a:rPr>
              <a:t> be</a:t>
            </a:r>
            <a:r>
              <a:rPr sz="1800" spc="-114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800" spc="-160" dirty="0">
                <a:solidFill>
                  <a:srgbClr val="130F24"/>
                </a:solidFill>
                <a:latin typeface="Arial Black"/>
                <a:cs typeface="Arial Black"/>
              </a:rPr>
              <a:t>executed</a:t>
            </a:r>
            <a:r>
              <a:rPr sz="1800" spc="-12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800" spc="-135" dirty="0">
                <a:solidFill>
                  <a:srgbClr val="130F24"/>
                </a:solidFill>
                <a:latin typeface="Arial Black"/>
                <a:cs typeface="Arial Black"/>
              </a:rPr>
              <a:t>in</a:t>
            </a:r>
            <a:r>
              <a:rPr sz="1800" spc="-12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800" spc="-130" dirty="0">
                <a:solidFill>
                  <a:srgbClr val="130F24"/>
                </a:solidFill>
                <a:latin typeface="Arial Black"/>
                <a:cs typeface="Arial Black"/>
              </a:rPr>
              <a:t>one</a:t>
            </a:r>
            <a:r>
              <a:rPr sz="1800" spc="-12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800" spc="-95" dirty="0">
                <a:solidFill>
                  <a:srgbClr val="130F24"/>
                </a:solidFill>
                <a:latin typeface="Arial Black"/>
                <a:cs typeface="Arial Black"/>
              </a:rPr>
              <a:t>of</a:t>
            </a:r>
            <a:r>
              <a:rPr sz="1800" spc="-11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800" spc="-170" dirty="0">
                <a:solidFill>
                  <a:srgbClr val="130F24"/>
                </a:solidFill>
                <a:latin typeface="Arial Black"/>
                <a:cs typeface="Arial Black"/>
              </a:rPr>
              <a:t>two</a:t>
            </a:r>
            <a:r>
              <a:rPr sz="1800" spc="-114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1800" spc="-105" dirty="0">
                <a:solidFill>
                  <a:srgbClr val="130F24"/>
                </a:solidFill>
                <a:latin typeface="Arial Black"/>
                <a:cs typeface="Arial Black"/>
              </a:rPr>
              <a:t>runtime </a:t>
            </a:r>
            <a:r>
              <a:rPr sz="1800" spc="-80" dirty="0">
                <a:solidFill>
                  <a:srgbClr val="130F24"/>
                </a:solidFill>
                <a:latin typeface="Arial Black"/>
                <a:cs typeface="Arial Black"/>
              </a:rPr>
              <a:t>environments: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6B4BB87-23AC-28D5-CD8A-2B8F76BD10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8</a:t>
            </a:fld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930" y="2792475"/>
            <a:ext cx="9542780" cy="11811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sz="4000" spc="-265" dirty="0"/>
              <a:t>Describing</a:t>
            </a:r>
            <a:r>
              <a:rPr sz="4000" spc="-250" dirty="0"/>
              <a:t> </a:t>
            </a:r>
            <a:r>
              <a:rPr sz="4000" spc="-210" dirty="0"/>
              <a:t>the</a:t>
            </a:r>
            <a:r>
              <a:rPr sz="4000" spc="-254" dirty="0"/>
              <a:t> </a:t>
            </a:r>
            <a:r>
              <a:rPr sz="4000" spc="-300" dirty="0"/>
              <a:t>Files</a:t>
            </a:r>
            <a:r>
              <a:rPr sz="4000" spc="-260" dirty="0"/>
              <a:t> </a:t>
            </a:r>
            <a:r>
              <a:rPr sz="4000" spc="-245" dirty="0"/>
              <a:t>We</a:t>
            </a:r>
            <a:r>
              <a:rPr sz="4000" spc="-254" dirty="0"/>
              <a:t> </a:t>
            </a:r>
            <a:r>
              <a:rPr sz="4000" spc="-210" dirty="0"/>
              <a:t>Will</a:t>
            </a:r>
            <a:r>
              <a:rPr sz="4000" spc="-245" dirty="0"/>
              <a:t> </a:t>
            </a:r>
            <a:r>
              <a:rPr sz="4000" spc="-260" dirty="0"/>
              <a:t>Create </a:t>
            </a:r>
            <a:r>
              <a:rPr sz="4000" spc="-45" dirty="0"/>
              <a:t>for </a:t>
            </a:r>
            <a:r>
              <a:rPr sz="4000" spc="-210" dirty="0"/>
              <a:t>the</a:t>
            </a:r>
            <a:r>
              <a:rPr sz="4000" spc="-265" dirty="0"/>
              <a:t> </a:t>
            </a:r>
            <a:r>
              <a:rPr sz="4000" spc="-305" dirty="0"/>
              <a:t>JavaScript</a:t>
            </a:r>
            <a:r>
              <a:rPr sz="4000" spc="-260" dirty="0"/>
              <a:t> </a:t>
            </a:r>
            <a:r>
              <a:rPr sz="4000" spc="-25" dirty="0"/>
              <a:t>App</a:t>
            </a:r>
            <a:endParaRPr sz="4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B23FA-4185-3D61-F4DF-1996792149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9</a:t>
            </a:fld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30F2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</TotalTime>
  <Words>1035</Words>
  <Application>Microsoft Office PowerPoint</Application>
  <PresentationFormat>Widescreen</PresentationFormat>
  <Paragraphs>139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 Black</vt:lpstr>
      <vt:lpstr>Arial MT</vt:lpstr>
      <vt:lpstr>Calibri</vt:lpstr>
      <vt:lpstr>Consolas</vt:lpstr>
      <vt:lpstr>Courier New</vt:lpstr>
      <vt:lpstr>Lucida Sans Unicode</vt:lpstr>
      <vt:lpstr>Times New Roman</vt:lpstr>
      <vt:lpstr>Trebuchet MS</vt:lpstr>
      <vt:lpstr>Wingdings</vt:lpstr>
      <vt:lpstr>Office Theme</vt:lpstr>
      <vt:lpstr>Building a Web Application with JavaScript:</vt:lpstr>
      <vt:lpstr>Tools Used to Develop a JavaScript Web App</vt:lpstr>
      <vt:lpstr>Tools Used to Develop a JavaScript Web App</vt:lpstr>
      <vt:lpstr>Tools Used to Develop a JavaScript Web App</vt:lpstr>
      <vt:lpstr>PowerPoint Presentation</vt:lpstr>
      <vt:lpstr>Deciding on a Runtime for a JavaScript App</vt:lpstr>
      <vt:lpstr>What Is a Runtime?</vt:lpstr>
      <vt:lpstr>Runtimes for JavaScript</vt:lpstr>
      <vt:lpstr>Describing the Files We Will Create for the JavaScript App</vt:lpstr>
      <vt:lpstr>Basic JavaScript Web App Architecture</vt:lpstr>
      <vt:lpstr>PowerPoint Presentation</vt:lpstr>
      <vt:lpstr>PowerPoint Presentation</vt:lpstr>
      <vt:lpstr>Demo</vt:lpstr>
      <vt:lpstr>Initializing a Node.js Project for the JavaScript App</vt:lpstr>
      <vt:lpstr>To initialize a Node.js project, use ‘npm’ to generate the initial project</vt:lpstr>
      <vt:lpstr>Demo</vt:lpstr>
      <vt:lpstr>In this module we covered: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Web Application with JavaScript:</dc:title>
  <cp:lastModifiedBy>Steve</cp:lastModifiedBy>
  <cp:revision>4</cp:revision>
  <dcterms:created xsi:type="dcterms:W3CDTF">2024-07-04T17:28:17Z</dcterms:created>
  <dcterms:modified xsi:type="dcterms:W3CDTF">2024-07-05T03:42:09Z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2023-07-25T00:00:00Z</vt:filetime>
  </property>
  <property fmtid="{D5CDD505-2E9C-101B-9397-08002B2CF9AE}" pid="3" name="LastSaved">
    <vt:filetime>2024-07-04T00:00:00Z</vt:filetime>
  </property>
  <property fmtid="{D5CDD505-2E9C-101B-9397-08002B2CF9AE}" pid="4" name="Producer">
    <vt:lpwstr>macOS Version 13.4.1 (Build 22F82) Quartz PDFContext</vt:lpwstr>
  </property>
</Properties>
</file>